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3" r:id="rId10"/>
    <p:sldId id="265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6"/>
    <p:restoredTop sz="93007"/>
  </p:normalViewPr>
  <p:slideViewPr>
    <p:cSldViewPr snapToGrid="0" snapToObjects="1" showGuides="1">
      <p:cViewPr varScale="1">
        <p:scale>
          <a:sx n="86" d="100"/>
          <a:sy n="86" d="100"/>
        </p:scale>
        <p:origin x="960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5C40-A9A9-DF40-8019-D3C889C3556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76D84-8621-844B-A0A1-A61D5C2F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2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76D84-8621-844B-A0A1-A61D5C2F35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1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76D84-8621-844B-A0A1-A61D5C2F35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6448-C3AD-004D-AEBA-4F6D1F1C4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D6B7B-2597-F049-9A57-9B9DA78E7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35CC2-95F3-184C-A2BC-DEA39422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6463-0673-9A4D-8097-7CD87BDF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C5955-3D1F-2D47-A603-31AAC38F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B17E-1F85-9D4E-9E1D-B4FF355B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733EA-2077-2448-AD9E-A6E735D6A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0AA50-18E1-244E-A5D3-F50611B9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4AFCF-E4A9-FF48-8160-E28CD3C8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7F061-3436-8148-8D01-EFFF3CA5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5D5B3-1C46-9C4A-BD9C-14CF0DCFC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C3C69-328A-B24A-8D02-E0CF699BB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4DA1-8EF0-1640-83A1-8C095D59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1CDAB-2743-AE41-80A3-399EAB54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6F15-FB1A-374F-B171-F2CA944B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7A76-41B1-8B44-9D8A-650136C6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E39-8795-EA4D-B993-66D1B706A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13EC7-45E0-1A4A-8811-AA5610FE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7DD4-EA8D-EF4D-8D40-898002E3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B3CD9-1F87-4B4C-BD03-B9D24189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1CCB-2EAD-6549-82B9-9185AAED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F71CF-E5E9-1D4B-A4DB-5930DA353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F64A0-7F68-4246-AA8E-C18E6997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CAEC-8EEA-C949-B420-B6BFE6D3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9C6DF-4200-034B-9346-F2629DC3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F820-7CA4-8E4E-8C9F-CF52BF85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8C18-FF89-A644-BAD3-D9C3490AA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8FE2F-ECE9-6F44-B2C2-2F572E4CB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E4296-C287-5344-9E85-8CD4C7BA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978D5-A26F-544D-BE00-3B5A5DDA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AD8AB-8AA5-5541-A4DB-9FF1ABBA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5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3775-9E6F-6C48-BA65-5ED96DE0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D03FB-47AB-F845-8BD0-E8AEA6AF5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49F26-DCCF-394A-9820-E3874EA52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4B927-643D-454B-9338-83B556D0C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8CD6E-23C2-B943-A5CE-9645845D4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9C574-8C06-9241-BC40-6E036495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36EFF-AC81-F445-B8B3-92246C52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264CA-23AE-0540-BD29-53D50769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1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C3F4-7BB3-C943-86C1-312BFBBF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DADB7-792C-594D-A5F5-CC9F8D23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34C23-11B6-0740-8F34-98D78300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2657A-7FEC-8748-88D8-CDEE6451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5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B44F2-7741-1247-A680-94C0B2A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62D24-2DC5-C046-BE40-D55AF0D2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4AB39-F7EC-DF4B-BD0C-4B3E569E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0E3D-6A4C-CB41-BA82-43B98CF3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D615-8290-814A-AAEB-9A59E769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F44FF-9DF8-CC48-AF6F-275FE320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569D2-C2E8-3E4E-B3A8-31F6FDEC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12BFD-12B3-2C48-8F94-76E847EC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061B9-0A0B-ED4A-8216-DF1ACC01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2B95-0EFE-0846-9D78-3C03EB5E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6D217-C4C7-8B49-BFBE-F2D9B7F2C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9DC0B-73A8-3843-B4DC-ACF7D6720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B16EC-FF67-9743-BF8C-9693F280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D6E1-043F-774C-AD1F-BF2EFDAF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6EE0-5EA8-D74F-854E-87D7B3CA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1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88F3F-B252-2142-8D76-605C37EF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4435D-CBDA-5646-8CFF-A9190B6AE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3EAD-1C08-4142-BA4B-12C54AEF9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FAFA-DA42-F845-8F66-AC068CB4D9C3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8684-CA2E-F64A-A1C9-8FEA4C6B9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B1366-A426-7A43-AB96-4CF6800DE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CD2F-217A-104C-8DD6-100EB1FA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D2F76-2B14-6646-9081-15C2707C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02" y="197634"/>
            <a:ext cx="6096000" cy="2427120"/>
          </a:xfrm>
        </p:spPr>
        <p:txBody>
          <a:bodyPr anchor="t">
            <a:normAutofit/>
          </a:bodyPr>
          <a:lstStyle/>
          <a:p>
            <a:pPr algn="l"/>
            <a:r>
              <a:rPr lang="th-TH" sz="4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ยุทธศาสตร์มหาวิทยาลัยราชภัฏเพื่อการพัฒนาท้องถิ่น </a:t>
            </a:r>
            <a:br>
              <a:rPr lang="en-US" sz="44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4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ระยะ </a:t>
            </a:r>
            <a:r>
              <a:rPr lang="en-US" sz="4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20</a:t>
            </a:r>
            <a:r>
              <a:rPr lang="th-TH" sz="4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ปี (พ.ศ.</a:t>
            </a:r>
            <a:r>
              <a:rPr lang="en-US" sz="4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2560-2579)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F01D3-57A6-694E-BD89-948EACC05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274" y="4842398"/>
            <a:ext cx="4758891" cy="1655762"/>
          </a:xfrm>
        </p:spPr>
        <p:txBody>
          <a:bodyPr anchor="b">
            <a:normAutofit/>
          </a:bodyPr>
          <a:lstStyle/>
          <a:p>
            <a:pPr algn="l"/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ทบทวนเมื่อวันที่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11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ตุลาคม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2561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409446A1-97DE-744E-87E1-84B9B88D9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" r="25376" b="2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166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1A65F83-B815-EA4A-8091-1F894776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0596" r="499"/>
          <a:stretch/>
        </p:blipFill>
        <p:spPr>
          <a:xfrm>
            <a:off x="0" y="0"/>
            <a:ext cx="12192000" cy="69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85A1C4B-AB30-5140-B57B-6D5420B80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7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B3471C8-52C4-FE4E-A6D7-8687C00E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126" b="66289"/>
          <a:stretch/>
        </p:blipFill>
        <p:spPr>
          <a:xfrm>
            <a:off x="31381" y="0"/>
            <a:ext cx="12407909" cy="6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B3471C8-52C4-FE4E-A6D7-8687C00E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04" r="-414" b="33171"/>
          <a:stretch/>
        </p:blipFill>
        <p:spPr>
          <a:xfrm>
            <a:off x="0" y="0"/>
            <a:ext cx="12192000" cy="70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5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B3471C8-52C4-FE4E-A6D7-8687C00E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7" r="1730"/>
          <a:stretch/>
        </p:blipFill>
        <p:spPr>
          <a:xfrm>
            <a:off x="0" y="-128994"/>
            <a:ext cx="12192000" cy="70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1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A362-4323-DF48-AF81-263950F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43" y="68652"/>
            <a:ext cx="6321725" cy="1325563"/>
          </a:xfrm>
        </p:spPr>
        <p:txBody>
          <a:bodyPr>
            <a:normAutofit/>
          </a:bodyPr>
          <a:lstStyle/>
          <a:p>
            <a:r>
              <a:rPr lang="th-TH" sz="8000" b="1" dirty="0">
                <a:solidFill>
                  <a:schemeClr val="accent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วิสัยทัศน์ </a:t>
            </a:r>
            <a:r>
              <a:rPr lang="en-US" sz="8000" b="1" dirty="0">
                <a:solidFill>
                  <a:schemeClr val="accent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789F9-1C93-C647-82B9-BC461E2FF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63" y="1710777"/>
            <a:ext cx="5793357" cy="368970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มหาวิทยาลัยราชภัฏเป็นสถาบันที่ผลิตบัณฑิตที่มี</a:t>
            </a:r>
            <a:r>
              <a:rPr lang="th-TH" sz="4000" b="1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อัต</a:t>
            </a:r>
            <a: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ลักษณ์ มีคุณภาพ มีสมรรถนะและเป็นสถาบันหลักที่บูรณาการองค์ความรู้สู่</a:t>
            </a:r>
          </a:p>
          <a:p>
            <a:pPr marL="0" indent="0" algn="ctr">
              <a:buNone/>
            </a:pPr>
            <a: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นวัตกรรมในการพัฒนาท้องถิ่นเพื่อสร้างความมั่นคงให้ประเทศ </a:t>
            </a:r>
            <a:endParaRPr lang="en-US" sz="40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CC79EB-EC5C-6E4D-A678-BB25731A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11" y="-252712"/>
            <a:ext cx="2285281" cy="2920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58C51B-9D7A-7C43-BF58-27B6C7B9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2519" y="759215"/>
            <a:ext cx="1270000" cy="127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B134D7-EAFE-2C4A-B829-6C614B5F80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1572404"/>
            <a:ext cx="4241800" cy="424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0BADED-85C5-1B45-96FC-7541C3A166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9546" y="3555632"/>
            <a:ext cx="1270000" cy="1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EBD580-284C-3840-9214-61D94669887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57987" y="68652"/>
            <a:ext cx="1620419" cy="1620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406653-6566-C443-84B2-4B9E6D2C96D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4546" y="1884004"/>
            <a:ext cx="1270000" cy="127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1E87D7-0709-5B4E-ABB9-D4886DE5606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1241" y="4345647"/>
            <a:ext cx="1646746" cy="16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BD1ADDB-C6CB-EC4C-B16D-1840B10F4C86}"/>
              </a:ext>
            </a:extLst>
          </p:cNvPr>
          <p:cNvSpPr/>
          <p:nvPr/>
        </p:nvSpPr>
        <p:spPr>
          <a:xfrm>
            <a:off x="39778" y="3429000"/>
            <a:ext cx="12152222" cy="108679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1D029-D780-6647-8592-1134F053DCBC}"/>
              </a:ext>
            </a:extLst>
          </p:cNvPr>
          <p:cNvSpPr txBox="1">
            <a:spLocks/>
          </p:cNvSpPr>
          <p:nvPr/>
        </p:nvSpPr>
        <p:spPr>
          <a:xfrm>
            <a:off x="39778" y="0"/>
            <a:ext cx="6321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>
                <a:solidFill>
                  <a:schemeClr val="accent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พันธกิจ</a:t>
            </a:r>
            <a:r>
              <a:rPr lang="en-US" sz="8000" b="1" dirty="0">
                <a:solidFill>
                  <a:schemeClr val="accent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MISSION</a:t>
            </a:r>
            <a:r>
              <a:rPr lang="th-TH" sz="8000" b="1" dirty="0">
                <a:solidFill>
                  <a:schemeClr val="accent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sz="8000" b="1" dirty="0">
                <a:solidFill>
                  <a:schemeClr val="accent2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53BA6-C913-574A-AE80-77F33550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0" y="2902679"/>
            <a:ext cx="1270000" cy="12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138C3-2772-5A4D-A6C2-BDB1867F40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2313" y="2898931"/>
            <a:ext cx="1270000" cy="127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0A6E5-D9D3-C746-9689-F202D865DD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1000" y="2848339"/>
            <a:ext cx="1270000" cy="1270000"/>
          </a:xfrm>
          <a:prstGeom prst="rect">
            <a:avLst/>
          </a:prstGeom>
          <a:solidFill>
            <a:srgbClr val="FFD579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B6897-2420-EA49-84A8-845C3A353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303" y="2626998"/>
            <a:ext cx="1386911" cy="1386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7772BDF-66C2-D740-8C6C-0400756DCC6E}"/>
              </a:ext>
            </a:extLst>
          </p:cNvPr>
          <p:cNvSpPr/>
          <p:nvPr/>
        </p:nvSpPr>
        <p:spPr>
          <a:xfrm>
            <a:off x="3342313" y="4168931"/>
            <a:ext cx="2309181" cy="208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วิจัย</a:t>
            </a:r>
            <a:r>
              <a:rPr lang="th-TH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สร้างองค์ความรู้และนวัตกรรมที่มีคุณภาพและได้มาตรฐานเป็นที่ยอมรับ  มุ่งเน้นการบูรณาการเพื่อนำไปใช้ประโยชน์ได้อย่างเป็นรูปธรรม</a:t>
            </a:r>
            <a:endParaRPr lang="en-US" sz="1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DDE28-BF85-A142-9252-1C140289789C}"/>
              </a:ext>
            </a:extLst>
          </p:cNvPr>
          <p:cNvSpPr/>
          <p:nvPr/>
        </p:nvSpPr>
        <p:spPr>
          <a:xfrm>
            <a:off x="256594" y="1662445"/>
            <a:ext cx="2973633" cy="142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ผลิตบัณฑิต</a:t>
            </a:r>
            <a:r>
              <a:rPr lang="th-TH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ให้มีคุณภาพ มีทัศนคติที่ดี  เป็นพลเมืองดีในสังคม  และมีสมรรถนะตามความต้องการของผู้ใช้บัณฑิต</a:t>
            </a:r>
            <a:endParaRPr lang="en-US" sz="1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7E6792-2FA1-214D-9FB8-BD2FE7033AE3}"/>
              </a:ext>
            </a:extLst>
          </p:cNvPr>
          <p:cNvSpPr/>
          <p:nvPr/>
        </p:nvSpPr>
        <p:spPr>
          <a:xfrm>
            <a:off x="5423626" y="1077466"/>
            <a:ext cx="29736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พัฒนาท้องถิ่นตามศักยภาพ</a:t>
            </a:r>
            <a:r>
              <a:rPr lang="th-TH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สภาพปัญหาและความต้องการที่แท้จริงของชุมชนโดยการถ่ายทอดองค์ความรู้  เทคโนโลยีและน้อมนำแนวพระราชดำริสู่การปฏิบัติ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499119-C1F6-4248-9D25-F0C72DE813C7}"/>
              </a:ext>
            </a:extLst>
          </p:cNvPr>
          <p:cNvSpPr/>
          <p:nvPr/>
        </p:nvSpPr>
        <p:spPr>
          <a:xfrm>
            <a:off x="7285905" y="4283314"/>
            <a:ext cx="2697544" cy="21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สร้างเครือข่ายความร่วมมือ</a:t>
            </a:r>
            <a:r>
              <a:rPr lang="th-TH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ับทุกภาคส่วนเพื่อการพัฒนาท้องถิ่นและเสริมสร้างความเข้มแข็งของผู้นำชุมชนให้มีคุณธรรมและความสามารถในการบริหารงานเพื่อประโยชน์ต่อส่วนรวม</a:t>
            </a:r>
            <a:endParaRPr lang="en-US" sz="1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AE3100-EA61-CA4B-8F2D-6CEB1B8D85F1}"/>
              </a:ext>
            </a:extLst>
          </p:cNvPr>
          <p:cNvSpPr/>
          <p:nvPr/>
        </p:nvSpPr>
        <p:spPr>
          <a:xfrm>
            <a:off x="9623685" y="393511"/>
            <a:ext cx="2568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บริหารจัดการทรัพยากรภายใน</a:t>
            </a:r>
            <a:r>
              <a:rPr lang="th-TH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มหาวิทยาลัยอย่างมีประสิทธิภาพด้วยหลักธรรมา</a:t>
            </a:r>
            <a:r>
              <a:rPr lang="th-TH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ภิ</a:t>
            </a:r>
            <a:r>
              <a:rPr lang="th-TH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บาลพร้อมรองรับบริบทการเปลี่ยนแปลงเพื่อให้เกิดการพัฒนาอย่างต่อเนื่องและยั่งยืน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BCDBCF-2C4B-EE44-A41A-A772FA850D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9633" y="286804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0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F716-976B-5943-A602-B5EA2283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ยุทธศาสตร์มหาวิทยาลัยราชภัฏเพื่อการพัฒนาท้องถิ่น </a:t>
            </a:r>
            <a:b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ระยะ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20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ปี (พ.ศ.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2560-2579)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53F5A-BEF6-7E4C-BDAE-39D99957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7952" y="1735807"/>
            <a:ext cx="3313362" cy="3313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1F65B-826E-2443-8D61-EB905288106D}"/>
              </a:ext>
            </a:extLst>
          </p:cNvPr>
          <p:cNvSpPr/>
          <p:nvPr/>
        </p:nvSpPr>
        <p:spPr>
          <a:xfrm>
            <a:off x="6231028" y="1631982"/>
            <a:ext cx="4248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การพัฒนาท้องถิ่น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01C98-87D4-5E41-8759-F99C08093DCD}"/>
              </a:ext>
            </a:extLst>
          </p:cNvPr>
          <p:cNvSpPr/>
          <p:nvPr/>
        </p:nvSpPr>
        <p:spPr>
          <a:xfrm>
            <a:off x="6231028" y="2555312"/>
            <a:ext cx="5049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การผลิตและพัฒนาครู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45D424-CC02-F74C-BAF0-DEA12FB71887}"/>
              </a:ext>
            </a:extLst>
          </p:cNvPr>
          <p:cNvSpPr/>
          <p:nvPr/>
        </p:nvSpPr>
        <p:spPr>
          <a:xfrm>
            <a:off x="6280581" y="3766806"/>
            <a:ext cx="5589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การยกระดับคุณภาพการศึกษา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B189B-9828-0649-ACB2-61AA9FCD5DC0}"/>
              </a:ext>
            </a:extLst>
          </p:cNvPr>
          <p:cNvSpPr/>
          <p:nvPr/>
        </p:nvSpPr>
        <p:spPr>
          <a:xfrm>
            <a:off x="6132329" y="4819581"/>
            <a:ext cx="60596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การพัฒนาระบบการบริหารจัดการ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1" name="8-Point Star 10">
            <a:extLst>
              <a:ext uri="{FF2B5EF4-FFF2-40B4-BE49-F238E27FC236}">
                <a16:creationId xmlns:a16="http://schemas.microsoft.com/office/drawing/2014/main" id="{915D1163-4A55-934C-AA3A-BAA0B4DCD6C5}"/>
              </a:ext>
            </a:extLst>
          </p:cNvPr>
          <p:cNvSpPr/>
          <p:nvPr/>
        </p:nvSpPr>
        <p:spPr>
          <a:xfrm>
            <a:off x="4761761" y="1675357"/>
            <a:ext cx="1199213" cy="1023903"/>
          </a:xfrm>
          <a:prstGeom prst="star8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</a:p>
        </p:txBody>
      </p:sp>
      <p:sp>
        <p:nvSpPr>
          <p:cNvPr id="12" name="8-Point Star 11">
            <a:extLst>
              <a:ext uri="{FF2B5EF4-FFF2-40B4-BE49-F238E27FC236}">
                <a16:creationId xmlns:a16="http://schemas.microsoft.com/office/drawing/2014/main" id="{14976C8C-E7CE-554A-BD6E-611ABE596122}"/>
              </a:ext>
            </a:extLst>
          </p:cNvPr>
          <p:cNvSpPr/>
          <p:nvPr/>
        </p:nvSpPr>
        <p:spPr>
          <a:xfrm>
            <a:off x="5081368" y="2684757"/>
            <a:ext cx="1199213" cy="1023903"/>
          </a:xfrm>
          <a:prstGeom prst="star8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</a:p>
        </p:txBody>
      </p:sp>
      <p:sp>
        <p:nvSpPr>
          <p:cNvPr id="13" name="8-Point Star 12">
            <a:extLst>
              <a:ext uri="{FF2B5EF4-FFF2-40B4-BE49-F238E27FC236}">
                <a16:creationId xmlns:a16="http://schemas.microsoft.com/office/drawing/2014/main" id="{8994FE68-7949-5247-929B-C2993846240F}"/>
              </a:ext>
            </a:extLst>
          </p:cNvPr>
          <p:cNvSpPr/>
          <p:nvPr/>
        </p:nvSpPr>
        <p:spPr>
          <a:xfrm>
            <a:off x="4811314" y="3732972"/>
            <a:ext cx="1199213" cy="1023903"/>
          </a:xfrm>
          <a:prstGeom prst="star8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</a:p>
        </p:txBody>
      </p:sp>
      <p:sp>
        <p:nvSpPr>
          <p:cNvPr id="14" name="8-Point Star 13">
            <a:extLst>
              <a:ext uri="{FF2B5EF4-FFF2-40B4-BE49-F238E27FC236}">
                <a16:creationId xmlns:a16="http://schemas.microsoft.com/office/drawing/2014/main" id="{AE02B9A9-3502-D14D-A441-FB1DD004C6B6}"/>
              </a:ext>
            </a:extLst>
          </p:cNvPr>
          <p:cNvSpPr/>
          <p:nvPr/>
        </p:nvSpPr>
        <p:spPr>
          <a:xfrm>
            <a:off x="4416574" y="4692349"/>
            <a:ext cx="1199213" cy="1023903"/>
          </a:xfrm>
          <a:prstGeom prst="star8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2560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F4C4F8-B897-CD40-882D-584FB549D1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717" y="-32548"/>
            <a:ext cx="1393074" cy="13930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CC5B72-2EC5-3E4D-B389-6E6FE7905FBD}"/>
              </a:ext>
            </a:extLst>
          </p:cNvPr>
          <p:cNvSpPr/>
          <p:nvPr/>
        </p:nvSpPr>
        <p:spPr>
          <a:xfrm>
            <a:off x="16485" y="1335633"/>
            <a:ext cx="2227669" cy="4835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F4660-F124-A647-BE40-6F724E23DA09}"/>
              </a:ext>
            </a:extLst>
          </p:cNvPr>
          <p:cNvSpPr/>
          <p:nvPr/>
        </p:nvSpPr>
        <p:spPr>
          <a:xfrm>
            <a:off x="1314254" y="146360"/>
            <a:ext cx="4248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การพัฒนาท้องถิ่น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8-Point Star 5">
            <a:extLst>
              <a:ext uri="{FF2B5EF4-FFF2-40B4-BE49-F238E27FC236}">
                <a16:creationId xmlns:a16="http://schemas.microsoft.com/office/drawing/2014/main" id="{3D745639-3F48-C84C-B23C-720212F21DE4}"/>
              </a:ext>
            </a:extLst>
          </p:cNvPr>
          <p:cNvSpPr/>
          <p:nvPr/>
        </p:nvSpPr>
        <p:spPr>
          <a:xfrm>
            <a:off x="0" y="146360"/>
            <a:ext cx="1199213" cy="1023903"/>
          </a:xfrm>
          <a:prstGeom prst="star8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BBDD7-61EB-6A46-929E-D979837BB27F}"/>
              </a:ext>
            </a:extLst>
          </p:cNvPr>
          <p:cNvSpPr/>
          <p:nvPr/>
        </p:nvSpPr>
        <p:spPr>
          <a:xfrm>
            <a:off x="-287935" y="1215275"/>
            <a:ext cx="1808813" cy="586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เป้าหมาย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F65E6-FCC3-A146-995B-3972B941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039" y="2585375"/>
            <a:ext cx="741563" cy="741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FAD81-8905-924A-B8E9-15DA377AD5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756321"/>
            <a:ext cx="741563" cy="741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CCE606-BF06-5642-A1BB-16E130BB9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9" y="3543203"/>
            <a:ext cx="803222" cy="803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F974C-A232-1E49-BCB3-F710AA33D7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39212" y="4465636"/>
            <a:ext cx="1019986" cy="10199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0A662E-72D5-4F48-993A-F1B12A878E22}"/>
              </a:ext>
            </a:extLst>
          </p:cNvPr>
          <p:cNvSpPr/>
          <p:nvPr/>
        </p:nvSpPr>
        <p:spPr>
          <a:xfrm>
            <a:off x="787053" y="1893153"/>
            <a:ext cx="1446552" cy="4008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0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ด้านเศรษฐกิจ  </a:t>
            </a:r>
            <a:endParaRPr lang="en-US" sz="1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FD6CB-9847-4847-A7E3-B84AAF3A578E}"/>
              </a:ext>
            </a:extLst>
          </p:cNvPr>
          <p:cNvSpPr/>
          <p:nvPr/>
        </p:nvSpPr>
        <p:spPr>
          <a:xfrm>
            <a:off x="756552" y="2791721"/>
            <a:ext cx="1446552" cy="400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0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ด้านสิ่งแวดล้อม</a:t>
            </a:r>
            <a:endParaRPr lang="en-US" sz="1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D9202-A260-8849-A75E-69C9A7E1FDD4}"/>
              </a:ext>
            </a:extLst>
          </p:cNvPr>
          <p:cNvSpPr/>
          <p:nvPr/>
        </p:nvSpPr>
        <p:spPr>
          <a:xfrm>
            <a:off x="797602" y="3641856"/>
            <a:ext cx="1446552" cy="400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0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ด้านสังคม</a:t>
            </a:r>
            <a:endParaRPr lang="en-US" sz="1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A834AE-C34A-BD4D-B567-81F56220C9C1}"/>
              </a:ext>
            </a:extLst>
          </p:cNvPr>
          <p:cNvSpPr/>
          <p:nvPr/>
        </p:nvSpPr>
        <p:spPr>
          <a:xfrm>
            <a:off x="797602" y="4712941"/>
            <a:ext cx="1446552" cy="400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0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ด้านการศึกษา</a:t>
            </a:r>
            <a:endParaRPr lang="en-US" sz="1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E7190-9183-564C-BC29-1D21DD7626CB}"/>
              </a:ext>
            </a:extLst>
          </p:cNvPr>
          <p:cNvSpPr/>
          <p:nvPr/>
        </p:nvSpPr>
        <p:spPr>
          <a:xfrm>
            <a:off x="6095999" y="24845"/>
            <a:ext cx="20586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Strategies : 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896737-05B4-7A48-9BF9-DCD131278E9E}"/>
              </a:ext>
            </a:extLst>
          </p:cNvPr>
          <p:cNvSpPr/>
          <p:nvPr/>
        </p:nvSpPr>
        <p:spPr>
          <a:xfrm>
            <a:off x="6095999" y="473726"/>
            <a:ext cx="6096000" cy="1393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6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สร้างและพัฒนาความร่วมมือกับผู้ว่าราชการจังหวัดในการวางแผนพัฒนาเชิงพื้นที่  และดำเนินโครงการตามพันธกิจและศักยภาพของมหาวิทยาลัย</a:t>
            </a:r>
            <a:endParaRPr lang="en-US" sz="11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6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บูรณาการความร่วมมือภายในมหาวิทยาลัยและภายนอกมหาวิทยาลัย (ภาครัฐ ภาคเอกชน ภาคประชาสังคม) ในการดำเนินโครงการพัฒนาให้บรรลุตามเป้าหมายอย่างมีนัยสำคัญ</a:t>
            </a:r>
            <a:endParaRPr lang="en-US" sz="11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6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บูรณาการการจัดการเรียนการสอน  การวิจัยของนักศึกษาและอาจารย์  กับการพัฒนาท้องถิ่น</a:t>
            </a:r>
            <a:endParaRPr lang="en-US" sz="11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F0577-6802-BB41-B46C-F06295BD7CA0}"/>
              </a:ext>
            </a:extLst>
          </p:cNvPr>
          <p:cNvSpPr/>
          <p:nvPr/>
        </p:nvSpPr>
        <p:spPr>
          <a:xfrm>
            <a:off x="6122548" y="1865492"/>
            <a:ext cx="10946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KPI :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2D08C3-DECD-C94E-924A-8496C570B76A}"/>
              </a:ext>
            </a:extLst>
          </p:cNvPr>
          <p:cNvSpPr/>
          <p:nvPr/>
        </p:nvSpPr>
        <p:spPr>
          <a:xfrm>
            <a:off x="2399851" y="1893153"/>
            <a:ext cx="3484289" cy="4414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โครงการจัดทำฐานข้อมูล (</a:t>
            </a:r>
            <a:r>
              <a:rPr lang="en-US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Big Data</a:t>
            </a: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 ของพื้นที่บริการ  เพื่อใช้เป็นเครื่องมือช่วยตัดสินใจในการวางแผนพัฒนาท้องถิ่นตามบทบาทและศักยภาพของมหาวิทยาลัยราชภัฏ</a:t>
            </a:r>
            <a:endParaRPr lang="en-US" sz="16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โครงการติดอาวุธทางปัญญาเพื่อการพัฒนาท้องถิ่นอย่างยั่งยืน</a:t>
            </a:r>
            <a:endParaRPr lang="en-US" sz="16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โครงการส่งเสริมสุขภาวะชุมชนเพื่อวัดดัชนีความสุขมวลรวมชุมชน</a:t>
            </a:r>
            <a:endParaRPr lang="en-US" sz="16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B3CB38-BE70-0B48-AAC3-1B70829500B8}"/>
              </a:ext>
            </a:extLst>
          </p:cNvPr>
          <p:cNvSpPr/>
          <p:nvPr/>
        </p:nvSpPr>
        <p:spPr>
          <a:xfrm>
            <a:off x="6133097" y="2385942"/>
            <a:ext cx="6079515" cy="44720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1. มีฐานข้อมูลของพื้นที่บริการ (ศักยภาพชุมชน  สภาพปัญหา  และความต้องการที่แท้จริงของชุมชน) เพื่อใช้ในการวิเคราะห์  ประเมินและวางแผนพัฒนาเชิงพื้นที่ตามศักยภาพของมหาวิทยาลัยราชภัฏ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2. จำนวนหมู่บ้าน/โรงเรียนที่มหาวิทยาลัยราชภัฏดำเนินโครงการ  จากผลการวางแผนพัฒนาเชิงพื้นที่</a:t>
            </a:r>
            <a:endParaRPr lang="th-TH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 ร้อยละสะสมของจำนวนหมู่บ้านที่มหาวิทยาลัยราชภัฏเข้าดำเนินโครงการพัฒนา  เปรียบเทียบกับจำนวนหมู่บ้านทั้งหมดในพื้นที่บริการ (การกระจายตัวเชิงพื้นที่)</a:t>
            </a:r>
            <a:endParaRPr lang="th-TH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4. จำนวนโครงการพัฒนาท้องถิ่นของมหาวิทยาลัยราชภัฏและจำนวนโครงการ</a:t>
            </a:r>
            <a:r>
              <a:rPr lang="th-TH" sz="1400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ฯ</a:t>
            </a: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สะสม(แยกประเภทตามเป้าหมาย)</a:t>
            </a:r>
            <a:endParaRPr lang="th-TH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5. จำนวนภาคีเครือข่ายทั้งภาครัฐ  ภาคเอกชน  และภาคประชาสังคม  ที่ร่วมมือกับมหาวิทยาลัย   ราชภัฏดำเนินโครงการพัฒนาท้องถิ่นในพื้นที่บริการ</a:t>
            </a:r>
            <a:endParaRPr lang="th-TH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</a:rPr>
              <a:t>อัตราส่วนโครงการพัฒนาท้องถิ่นที่มหาวิทยาลัยราชภัฏเป็นแกนนำ  เปรียบเทียบกับโครงการพัฒนาท้องถิ่นทั้งหมดของมหาวิทยาลัยราชภัฏ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7. จำนวนผู้เข้าร่วมโครงการที่เกี่ยวกับการนำพระราโชบายด้านการศึกษา  เพื่อเสริมสร้างคุณลักษณะคนไทยที่พึงประสงค์ทั้ง 4 ประการ  สู่การปฏิบัติในพื้นที่บริการของมหาวิทยาลัยราชภัฏ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8. อัตราการอ่านออกเขียนได้ของจำนวนประชากรโดยเฉพาะประชากรในวัยประถมศึกษาในพื้นที่ของมหาวิทยาลัยราชภั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9. ร้อยละของหมู่บ้านที่มีดัชนีชี้วัดความสุขมวลรวมชุมชนเพิ่มขึ้น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10. อัตราการเพิ่มขึ้นของรายได้ครัวเรือนในพื้นที่การพัฒนาของมหาวิทยาลัยราชภัฏ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11. มีแหล่งเรียนรู้ด้าน</a:t>
            </a:r>
            <a:r>
              <a:rPr lang="th-TH" sz="1400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ศิลป</a:t>
            </a: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วัฒนธรรม  ประเพณี  ภูมิปัญญาท้องถิ่น  เพื่อสร้างคุณค่าและสำนึกรักษ์ท้องถิ่น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12. จำนวนวิสาหกิจชุมชน/ผู้ประกอบการใหม่ในพื้นที่บริการของมหาวิทยาลัยราชภัฏที่ประสบความสำเร็จจากการสนับสนุนองค์ความรู้จากมหาวิทยาลัยราชภั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13. อัตราอพยพของประชากรวัยทำงานในท้องถิ่นลดลง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F2C688-7DD0-AC47-B684-2EF40CB86108}"/>
              </a:ext>
            </a:extLst>
          </p:cNvPr>
          <p:cNvSpPr/>
          <p:nvPr/>
        </p:nvSpPr>
        <p:spPr>
          <a:xfrm>
            <a:off x="2220761" y="1335633"/>
            <a:ext cx="2015295" cy="524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โครงการหลัก  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: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275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F4C4F8-B897-CD40-882D-584FB549D1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717" y="-32548"/>
            <a:ext cx="1393074" cy="13930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CC5B72-2EC5-3E4D-B389-6E6FE7905FBD}"/>
              </a:ext>
            </a:extLst>
          </p:cNvPr>
          <p:cNvSpPr/>
          <p:nvPr/>
        </p:nvSpPr>
        <p:spPr>
          <a:xfrm>
            <a:off x="16485" y="1335633"/>
            <a:ext cx="2227669" cy="4835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8-Point Star 5">
            <a:extLst>
              <a:ext uri="{FF2B5EF4-FFF2-40B4-BE49-F238E27FC236}">
                <a16:creationId xmlns:a16="http://schemas.microsoft.com/office/drawing/2014/main" id="{3D745639-3F48-C84C-B23C-720212F21DE4}"/>
              </a:ext>
            </a:extLst>
          </p:cNvPr>
          <p:cNvSpPr/>
          <p:nvPr/>
        </p:nvSpPr>
        <p:spPr>
          <a:xfrm>
            <a:off x="0" y="146360"/>
            <a:ext cx="1199213" cy="1023903"/>
          </a:xfrm>
          <a:prstGeom prst="star8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BBDD7-61EB-6A46-929E-D979837BB27F}"/>
              </a:ext>
            </a:extLst>
          </p:cNvPr>
          <p:cNvSpPr/>
          <p:nvPr/>
        </p:nvSpPr>
        <p:spPr>
          <a:xfrm>
            <a:off x="-287935" y="1215275"/>
            <a:ext cx="1808813" cy="586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เป้าหมาย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EF974C-A232-1E49-BCB3-F710AA33D7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3549" y="5026912"/>
            <a:ext cx="1019986" cy="10199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0A662E-72D5-4F48-993A-F1B12A878E22}"/>
              </a:ext>
            </a:extLst>
          </p:cNvPr>
          <p:cNvSpPr/>
          <p:nvPr/>
        </p:nvSpPr>
        <p:spPr>
          <a:xfrm>
            <a:off x="787053" y="1893153"/>
            <a:ext cx="1446552" cy="685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มี</a:t>
            </a:r>
            <a:r>
              <a:rPr lang="th-TH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อัต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ลักษณ์และสมรรถนะเป็นเลิศ </a:t>
            </a:r>
            <a:endParaRPr lang="en-US" sz="1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FD6CB-9847-4847-A7E3-B84AAF3A578E}"/>
              </a:ext>
            </a:extLst>
          </p:cNvPr>
          <p:cNvSpPr/>
          <p:nvPr/>
        </p:nvSpPr>
        <p:spPr>
          <a:xfrm>
            <a:off x="804429" y="3263247"/>
            <a:ext cx="1446552" cy="685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คุณลักษณะ 4 ประการ </a:t>
            </a:r>
            <a:endParaRPr lang="en-US" sz="1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D9202-A260-8849-A75E-69C9A7E1FDD4}"/>
              </a:ext>
            </a:extLst>
          </p:cNvPr>
          <p:cNvSpPr/>
          <p:nvPr/>
        </p:nvSpPr>
        <p:spPr>
          <a:xfrm>
            <a:off x="811256" y="4554751"/>
            <a:ext cx="1446552" cy="1586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เข้าสู่วิชาชีพ  ได้รับการเสริมสมรรถนะเพื่อรองรับการเปลี่ยนแปลง</a:t>
            </a:r>
            <a:r>
              <a:rPr lang="en-US" sz="200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en-US" sz="1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E7190-9183-564C-BC29-1D21DD7626CB}"/>
              </a:ext>
            </a:extLst>
          </p:cNvPr>
          <p:cNvSpPr/>
          <p:nvPr/>
        </p:nvSpPr>
        <p:spPr>
          <a:xfrm>
            <a:off x="6095999" y="24845"/>
            <a:ext cx="20586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Strategies : 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896737-05B4-7A48-9BF9-DCD131278E9E}"/>
              </a:ext>
            </a:extLst>
          </p:cNvPr>
          <p:cNvSpPr/>
          <p:nvPr/>
        </p:nvSpPr>
        <p:spPr>
          <a:xfrm>
            <a:off x="6095999" y="47372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>
                <a:latin typeface="TH K2D July8" panose="02000506000000020004" pitchFamily="2" charset="-34"/>
                <a:cs typeface="TH K2D July8" panose="02000506000000020004" pitchFamily="2" charset="-34"/>
              </a:rPr>
              <a:t>1. ปรับปรุงหลักสูตรครุศาสตร์/ศึกษาศาสตร์และกระบวนการผลิตให้มีสมรรถนะเป็นเลิศ  เป็นที่ยอมรับด้วย </a:t>
            </a:r>
            <a:r>
              <a:rPr lang="en-US" sz="1400" dirty="0">
                <a:latin typeface="TH K2D July8" panose="02000506000000020004" pitchFamily="2" charset="-34"/>
                <a:cs typeface="TH K2D July8" panose="02000506000000020004" pitchFamily="2" charset="-34"/>
              </a:rPr>
              <a:t>School Integrated  Learning </a:t>
            </a:r>
            <a:r>
              <a:rPr lang="th-TH" sz="1400" dirty="0">
                <a:latin typeface="TH K2D July8" panose="02000506000000020004" pitchFamily="2" charset="-34"/>
                <a:cs typeface="TH K2D July8" panose="02000506000000020004" pitchFamily="2" charset="-34"/>
              </a:rPr>
              <a:t>และสอดคล้องกับความต้องการของประเทศ</a:t>
            </a:r>
            <a:endParaRPr lang="en-US" sz="1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400" dirty="0">
                <a:latin typeface="TH K2D July8" panose="02000506000000020004" pitchFamily="2" charset="-34"/>
                <a:cs typeface="TH K2D July8" panose="02000506000000020004" pitchFamily="2" charset="-34"/>
              </a:rPr>
              <a:t>2. พัฒนาสมรรถนะครูของครูให้มีความเป็นมืออาชีพ</a:t>
            </a:r>
            <a:endParaRPr lang="en-US" sz="1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400" dirty="0">
                <a:latin typeface="TH K2D July8" panose="02000506000000020004" pitchFamily="2" charset="-34"/>
                <a:cs typeface="TH K2D July8" panose="02000506000000020004" pitchFamily="2" charset="-34"/>
              </a:rPr>
              <a:t>3. บ่มเพาะนักศึกษาครุศาสตร์/ศึกษาศาสตร์ให้มีสมรรถนะตามมาตรฐานวิชาชีพพร้อมด้วยจิตวิญญาณความเป็นครูและคุณลักษณะ 4 ประการ</a:t>
            </a:r>
            <a:endParaRPr lang="en-US" sz="1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400" dirty="0">
                <a:latin typeface="TH K2D July8" panose="02000506000000020004" pitchFamily="2" charset="-34"/>
                <a:cs typeface="TH K2D July8" panose="02000506000000020004" pitchFamily="2" charset="-34"/>
              </a:rPr>
              <a:t>4. ยกระดับสมรรถนะครูประจำการ  โดยเฉพาะผู้ที่จบการศึกษาจากมหาวิทยาลัยราชภัฏ และบ่มเพาะสมรรถนะใหม่ให้สอดรับกับสภาวการณ์ที่เปลี่ยนแปลง</a:t>
            </a:r>
            <a:endParaRPr lang="en-US" sz="1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400" dirty="0">
                <a:latin typeface="TH K2D July8" panose="02000506000000020004" pitchFamily="2" charset="-34"/>
                <a:cs typeface="TH K2D July8" panose="02000506000000020004" pitchFamily="2" charset="-34"/>
              </a:rPr>
              <a:t>5. สร้างเครือข่ายแลกเปลี่ยนเรียนรู้ให้กับบัณฑิตครูจากมหาวิทยาลัยราชภัฏที่เข้าสู่วิชาชีพ</a:t>
            </a:r>
            <a:r>
              <a:rPr lang="en-US" sz="120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en-US" sz="1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F0577-6802-BB41-B46C-F06295BD7CA0}"/>
              </a:ext>
            </a:extLst>
          </p:cNvPr>
          <p:cNvSpPr/>
          <p:nvPr/>
        </p:nvSpPr>
        <p:spPr>
          <a:xfrm>
            <a:off x="6089804" y="2323765"/>
            <a:ext cx="10946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KPI :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2D08C3-DECD-C94E-924A-8496C570B76A}"/>
              </a:ext>
            </a:extLst>
          </p:cNvPr>
          <p:cNvSpPr/>
          <p:nvPr/>
        </p:nvSpPr>
        <p:spPr>
          <a:xfrm>
            <a:off x="2380215" y="1584423"/>
            <a:ext cx="34842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1. โครงการผลิตครูเป็นเลิศเพื่อพัฒนาท้องถิ่นในระบบปิด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2. โครงการสนับสนุน </a:t>
            </a:r>
            <a:r>
              <a:rPr lang="en-US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DLTV </a:t>
            </a:r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เพื่อแก้ปัญหาขาดแคลนครูให้กับโรงเรียนขนาดเล็ก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3. โครงการจัดทำคลังข้อสอบวัดแววความเป็นครูของมหาวิทยาลัยราชภัฏ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4. โครงการจัดทำ </a:t>
            </a:r>
            <a:r>
              <a:rPr lang="en-US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Platform </a:t>
            </a:r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เครือข่ายแลกเปลี่ยนเรียนรู้ระหว่างบัณฑิตครูจากมหาวิทยาลัยราชภัฏเข้าสู่วิชาชีพ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5. โครงการพัฒนาโรงเรียนสาธิตให้เป็นศูนย์ฝึกปฏิบัติการและการวิจัย  เป็นต้นแบบให้กับโรงเรียนในท้องถิ่น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B3CB38-BE70-0B48-AAC3-1B70829500B8}"/>
              </a:ext>
            </a:extLst>
          </p:cNvPr>
          <p:cNvSpPr/>
          <p:nvPr/>
        </p:nvSpPr>
        <p:spPr>
          <a:xfrm>
            <a:off x="6087276" y="2838600"/>
            <a:ext cx="6079515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1. มีการปรับปรุงหลักสูตรครุศาสตร์/ศึกษาศาสตร์และกระบวนการผลิตครูเพื่อให้บัณฑิตครูของมหาวิทยาลัยราชภัฏมี</a:t>
            </a:r>
            <a:r>
              <a:rPr lang="th-TH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อัต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ลักษณ์  สมรรถนะและคุณภาพตามมาตรฐานวิชาชีพ  พร้อมด้วยคุณลักษณะที่พึงประสงค์ตามพระราโชบายด้านการศึกษาและคุณลักษณะครูศตวรรษที่ 21 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2. มี </a:t>
            </a:r>
            <a:r>
              <a:rPr lang="en-US" dirty="0">
                <a:latin typeface="TH K2D July8" panose="02000506000000020004" pitchFamily="2" charset="-34"/>
                <a:cs typeface="TH K2D July8" panose="02000506000000020004" pitchFamily="2" charset="-34"/>
              </a:rPr>
              <a:t>Platform 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เพื่อสร้างเครือข่ายแลกเปลี่ยนเรียนรู้ระหว่างบัณฑิตครูมหาวิทยาลัยราชภัฏที่เข้าสู่วิชาชีพ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3. ร้อยละครูของครูที่มีประสบการณ์สอนในโรงเรียนต่อปีการศึกษา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4. ร้อยละของบัณฑิตครูที่จบจากมหาวิทยาลัยราชภัฏที่สอบบรรจุผ่านเกณฑ์ของหน่วยงาน</a:t>
            </a:r>
            <a:r>
              <a:rPr lang="th-TH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ต่างๆ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 ทั้งภาครัฐและเอกชนภายในเวลา 1 ปี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5. ผลคะแนน </a:t>
            </a:r>
            <a:r>
              <a:rPr lang="en-US" dirty="0">
                <a:latin typeface="TH K2D July8" panose="02000506000000020004" pitchFamily="2" charset="-34"/>
                <a:cs typeface="TH K2D July8" panose="02000506000000020004" pitchFamily="2" charset="-34"/>
              </a:rPr>
              <a:t>O-NET 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หรือผลสัมฤทธิ์ทางการเรียนของนักเรียนที่เพิ่มขึ้นจากการพัฒนาสมรรถนะครูประจำการของมหาวิทยาลัย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6. สัดส่วนบัณฑิตครูที่ได้รับการบรรจุเข้าทำงานในภูมิภาค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7. ผลงานการวิจัยเฉพาะสาขาวิชาชีพครูที่ได้รับตีพิมพ์เผยแพร่ทั้งในระดับชาติและนานาชาติ  หรือนำไปใช้ให้เกิดประโยชน์ต่อการผลิตและพัฒนาครูเพิ่มขึ้น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F2C688-7DD0-AC47-B684-2EF40CB86108}"/>
              </a:ext>
            </a:extLst>
          </p:cNvPr>
          <p:cNvSpPr/>
          <p:nvPr/>
        </p:nvSpPr>
        <p:spPr>
          <a:xfrm>
            <a:off x="2271462" y="1119511"/>
            <a:ext cx="2015295" cy="524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โครงการหลัก  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: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9C3C3D-931F-BB48-B041-2F35583A972E}"/>
              </a:ext>
            </a:extLst>
          </p:cNvPr>
          <p:cNvSpPr/>
          <p:nvPr/>
        </p:nvSpPr>
        <p:spPr>
          <a:xfrm>
            <a:off x="1046219" y="140887"/>
            <a:ext cx="5049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การผลิตและพัฒนาครู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D56F16-8934-714B-BECA-E0DAB578D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1714382"/>
            <a:ext cx="1019986" cy="1019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DC6CB-F6CD-9B4D-90BF-1444BD11F4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0822" y="3095725"/>
            <a:ext cx="942522" cy="9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6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F4C4F8-B897-CD40-882D-584FB549D1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717" y="-32548"/>
            <a:ext cx="1393074" cy="13930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CC5B72-2EC5-3E4D-B389-6E6FE7905FBD}"/>
              </a:ext>
            </a:extLst>
          </p:cNvPr>
          <p:cNvSpPr/>
          <p:nvPr/>
        </p:nvSpPr>
        <p:spPr>
          <a:xfrm>
            <a:off x="16485" y="1335633"/>
            <a:ext cx="2227669" cy="4835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8-Point Star 5">
            <a:extLst>
              <a:ext uri="{FF2B5EF4-FFF2-40B4-BE49-F238E27FC236}">
                <a16:creationId xmlns:a16="http://schemas.microsoft.com/office/drawing/2014/main" id="{3D745639-3F48-C84C-B23C-720212F21DE4}"/>
              </a:ext>
            </a:extLst>
          </p:cNvPr>
          <p:cNvSpPr/>
          <p:nvPr/>
        </p:nvSpPr>
        <p:spPr>
          <a:xfrm>
            <a:off x="0" y="146360"/>
            <a:ext cx="1199213" cy="1023903"/>
          </a:xfrm>
          <a:prstGeom prst="star8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BBDD7-61EB-6A46-929E-D979837BB27F}"/>
              </a:ext>
            </a:extLst>
          </p:cNvPr>
          <p:cNvSpPr/>
          <p:nvPr/>
        </p:nvSpPr>
        <p:spPr>
          <a:xfrm>
            <a:off x="-287935" y="1215275"/>
            <a:ext cx="1808813" cy="586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เป้าหมาย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A662E-72D5-4F48-993A-F1B12A878E22}"/>
              </a:ext>
            </a:extLst>
          </p:cNvPr>
          <p:cNvSpPr/>
          <p:nvPr/>
        </p:nvSpPr>
        <p:spPr>
          <a:xfrm>
            <a:off x="787053" y="1893153"/>
            <a:ext cx="1446552" cy="1059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ความเป็นเลิศในการสร้างความมั่นคง</a:t>
            </a:r>
            <a:r>
              <a:rPr lang="en-US" sz="200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FD6CB-9847-4847-A7E3-B84AAF3A578E}"/>
              </a:ext>
            </a:extLst>
          </p:cNvPr>
          <p:cNvSpPr/>
          <p:nvPr/>
        </p:nvSpPr>
        <p:spPr>
          <a:xfrm>
            <a:off x="804429" y="3263247"/>
            <a:ext cx="1446552" cy="73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เป็นที่ต้องการของผู้ใช้บัณฑิต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D9202-A260-8849-A75E-69C9A7E1FDD4}"/>
              </a:ext>
            </a:extLst>
          </p:cNvPr>
          <p:cNvSpPr/>
          <p:nvPr/>
        </p:nvSpPr>
        <p:spPr>
          <a:xfrm>
            <a:off x="811256" y="4554751"/>
            <a:ext cx="1446552" cy="400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เป็นมืออาชีพ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E7190-9183-564C-BC29-1D21DD7626CB}"/>
              </a:ext>
            </a:extLst>
          </p:cNvPr>
          <p:cNvSpPr/>
          <p:nvPr/>
        </p:nvSpPr>
        <p:spPr>
          <a:xfrm>
            <a:off x="6095999" y="24845"/>
            <a:ext cx="20586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Strategies : 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896737-05B4-7A48-9BF9-DCD131278E9E}"/>
              </a:ext>
            </a:extLst>
          </p:cNvPr>
          <p:cNvSpPr/>
          <p:nvPr/>
        </p:nvSpPr>
        <p:spPr>
          <a:xfrm>
            <a:off x="6095999" y="59238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1.</a:t>
            </a:r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ปรับปรุงหลักสูตรเดิมให้ทันสมัยและพัฒนาหลักสูตรใหม่ในรูปแบบสหวิทยาการที่ตอบสนองการพัฒนาท้องถิ่น และสอดคล้องกับแนวทางการประเทศ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2. พัฒนาศักยภาพผู้สอนให้เป็นมืออาชีพ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3.พัฒนาห้องปฏิบัติการ/อุปกรณ์การเรียนรู้เพื่อสนับสนุนการผลิตบัณฑิต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4.ปรับกระบวนการจัดการเรียนรู้ ให้บูรณาการกับการทำงาน และเสริมสร้างทักษะและจิตสำนึกในการพัฒนาท้องถิ่น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5. ผลิตบัณฑิตได้ตามความต้องการของผู้ใช้บัณฑิต ทั้งด้านสมรรถนะ วิชาชีพ ทักษะบัณฑิตศตวรรษที่ 21 และคุณลักษณะ 4 ประการ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F0577-6802-BB41-B46C-F06295BD7CA0}"/>
              </a:ext>
            </a:extLst>
          </p:cNvPr>
          <p:cNvSpPr/>
          <p:nvPr/>
        </p:nvSpPr>
        <p:spPr>
          <a:xfrm>
            <a:off x="6104241" y="2639590"/>
            <a:ext cx="10946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KPI :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2D08C3-DECD-C94E-924A-8496C570B76A}"/>
              </a:ext>
            </a:extLst>
          </p:cNvPr>
          <p:cNvSpPr/>
          <p:nvPr/>
        </p:nvSpPr>
        <p:spPr>
          <a:xfrm>
            <a:off x="2380215" y="1584423"/>
            <a:ext cx="348428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1.โครงการบูรณาการองค์ความรู้สู่นวัตกรรมราชภัฏเพื่อการพัฒนาเชิงพื้นที่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2.โครงการพัฒนาความร่วมมือกับเครือข่ายสถานประกอบการและองค์กรวิชาชีพเพื่อจัดการเรียนรู้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3.โครงการบ่มเพาะให้บัณฑิตมีทักษะเป็นผู้ประกอบการรุ่นใหม่ ภายใต้บริบทของการพัฒนาท้องถิ่นอย่างยั่งยืน</a:t>
            </a:r>
            <a:endParaRPr lang="en-US" sz="3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B3CB38-BE70-0B48-AAC3-1B70829500B8}"/>
              </a:ext>
            </a:extLst>
          </p:cNvPr>
          <p:cNvSpPr/>
          <p:nvPr/>
        </p:nvSpPr>
        <p:spPr>
          <a:xfrm>
            <a:off x="6104241" y="3153680"/>
            <a:ext cx="6079515" cy="369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1.จำนวนหลักสูตรที่ปรับปรุงให้ทันสมัยและหลักสูตรใหม่ในรูปแบบสหวิทยาการที่ตอบสนองต่อการพัฒนาท้องถิ่นและสอดคล้องกับการพัฒนาประเทศ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2.ผลงานของนักศึกษา/อาจารย์ที่ได้รับการตีพิมพ์ เผยแพร่หรือได้รับรางวัลในระดับชาติและนานาชาติ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3.ร้อยละของนักศึกษาที่ได้รับประกาศนัยบัตรวิชาชีพที่เกี่ยวข้องกับสาขาที่สำเร็จการศึกษา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4. ระดับความสามารถด้านการใช้ภาษาอังกฤษของผู้สำเร็จการศึกษาระดับปริญญาตรีตามมาตรฐาน </a:t>
            </a:r>
            <a:r>
              <a:rPr lang="en-US" dirty="0">
                <a:latin typeface="TH K2D July8" panose="02000506000000020004" pitchFamily="2" charset="-34"/>
                <a:cs typeface="TH K2D July8" panose="02000506000000020004" pitchFamily="2" charset="-34"/>
              </a:rPr>
              <a:t>CEFR 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( </a:t>
            </a:r>
            <a:r>
              <a:rPr lang="en-US" dirty="0">
                <a:latin typeface="TH K2D July8" panose="02000506000000020004" pitchFamily="2" charset="-34"/>
                <a:cs typeface="TH K2D July8" panose="02000506000000020004" pitchFamily="2" charset="-34"/>
              </a:rPr>
              <a:t>Common European Framework of Reference for Languages 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) หรือเทียบเท่ามาตรฐานสากล</a:t>
            </a:r>
            <a:r>
              <a:rPr lang="th-TH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อื่นๆ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5.อัตราการได้ทำงาน/ทำงานตรงสาขา/ประกอบอาชีพอิสระทั้งตามภูมิลำเนาและนอกภูมิลำเนา ของบัณฑิตมหาวิทยาลัยราชภัฏภายในระยะเวลา 1 ปี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6.ผลการประเมินสมรรถนะของบัณฑิตโดยสถานประกอบการผู้ใช้บัณฑิต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7.อัตราการศึกษาต่อในพื้นที่ของประชากรวัยอุดมศึกษาเพิ่มขึ้น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F2C688-7DD0-AC47-B684-2EF40CB86108}"/>
              </a:ext>
            </a:extLst>
          </p:cNvPr>
          <p:cNvSpPr/>
          <p:nvPr/>
        </p:nvSpPr>
        <p:spPr>
          <a:xfrm>
            <a:off x="2271462" y="1119511"/>
            <a:ext cx="2015295" cy="524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โครงการหลัก  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: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A513F6-8FBE-8F47-9838-2EABA80CF8FD}"/>
              </a:ext>
            </a:extLst>
          </p:cNvPr>
          <p:cNvSpPr/>
          <p:nvPr/>
        </p:nvSpPr>
        <p:spPr>
          <a:xfrm>
            <a:off x="1130319" y="328705"/>
            <a:ext cx="50557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การยกระดับคุณภาพการศึกษา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6D245-67FF-D04F-9993-3A03DBDE34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0823" y="1881971"/>
            <a:ext cx="953763" cy="953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9FBA9-C30A-1A40-8BD1-0EBDA5AC816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85" y="5062389"/>
            <a:ext cx="1069551" cy="1069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35048-5BAE-B840-A593-D3E9735FC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" y="3157568"/>
            <a:ext cx="919269" cy="9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8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F4C4F8-B897-CD40-882D-584FB549D1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717" y="-32548"/>
            <a:ext cx="1393074" cy="13930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CC5B72-2EC5-3E4D-B389-6E6FE7905FBD}"/>
              </a:ext>
            </a:extLst>
          </p:cNvPr>
          <p:cNvSpPr/>
          <p:nvPr/>
        </p:nvSpPr>
        <p:spPr>
          <a:xfrm>
            <a:off x="0" y="1308266"/>
            <a:ext cx="2227669" cy="4835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8-Point Star 5">
            <a:extLst>
              <a:ext uri="{FF2B5EF4-FFF2-40B4-BE49-F238E27FC236}">
                <a16:creationId xmlns:a16="http://schemas.microsoft.com/office/drawing/2014/main" id="{3D745639-3F48-C84C-B23C-720212F21DE4}"/>
              </a:ext>
            </a:extLst>
          </p:cNvPr>
          <p:cNvSpPr/>
          <p:nvPr/>
        </p:nvSpPr>
        <p:spPr>
          <a:xfrm>
            <a:off x="0" y="146360"/>
            <a:ext cx="1199213" cy="1023903"/>
          </a:xfrm>
          <a:prstGeom prst="star8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BBDD7-61EB-6A46-929E-D979837BB27F}"/>
              </a:ext>
            </a:extLst>
          </p:cNvPr>
          <p:cNvSpPr/>
          <p:nvPr/>
        </p:nvSpPr>
        <p:spPr>
          <a:xfrm>
            <a:off x="-287935" y="1215275"/>
            <a:ext cx="1808813" cy="586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เป้าหมาย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A662E-72D5-4F48-993A-F1B12A878E22}"/>
              </a:ext>
            </a:extLst>
          </p:cNvPr>
          <p:cNvSpPr/>
          <p:nvPr/>
        </p:nvSpPr>
        <p:spPr>
          <a:xfrm>
            <a:off x="787053" y="1893153"/>
            <a:ext cx="1446552" cy="10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การยอมรับระดับชาติและนานชาติ</a:t>
            </a:r>
            <a:r>
              <a:rPr lang="en-US" sz="200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FD6CB-9847-4847-A7E3-B84AAF3A578E}"/>
              </a:ext>
            </a:extLst>
          </p:cNvPr>
          <p:cNvSpPr/>
          <p:nvPr/>
        </p:nvSpPr>
        <p:spPr>
          <a:xfrm>
            <a:off x="818699" y="4442322"/>
            <a:ext cx="1446552" cy="981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ระบบการบริหารที่มีประสิทธิภาพและคล่องตัว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E7190-9183-564C-BC29-1D21DD7626CB}"/>
              </a:ext>
            </a:extLst>
          </p:cNvPr>
          <p:cNvSpPr/>
          <p:nvPr/>
        </p:nvSpPr>
        <p:spPr>
          <a:xfrm>
            <a:off x="6095999" y="24845"/>
            <a:ext cx="20586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Strategies : 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896737-05B4-7A48-9BF9-DCD131278E9E}"/>
              </a:ext>
            </a:extLst>
          </p:cNvPr>
          <p:cNvSpPr/>
          <p:nvPr/>
        </p:nvSpPr>
        <p:spPr>
          <a:xfrm>
            <a:off x="6095999" y="48966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H K2D July8" panose="02000506000000020004" pitchFamily="2" charset="-34"/>
                <a:cs typeface="TH K2D July8" panose="02000506000000020004" pitchFamily="2" charset="-34"/>
              </a:rPr>
              <a:t>1.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ส่งเสริมบุคลากรที่เป็นคนดีและคนเก่งให้พัฒนาและแสดงออกถึงความรู้ ความสามารถ และศักยภาพเพื่อพัฒนามหาวิทยาลัยและท้องถิ่นอย่างเต็มที่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2. เพิ่มบทบาทการเป็นมหาวิทยาลัยเพื่อท้องถิ่น โดยให้ความสำคัญกับการบูรณาการเรียนการสอนกับการพัฒนาท้องถิ่น และการสร้างผลประโยชน์จากทรัพย์สินทางปัญญา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3.สร้างเครือข่ายความร่วมมือกับองค์กรภายในและต่างประเทศ เพื่อเสริมสร้างประสิทธิผลตามวิสัยทัศน์และพันธกิจของมหาวิทยาลัยราชภัฏ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4.ปรับปรุง/พัฒนาระบบบริหารจัดการโดยเฉพาะด้านฐานข้อมูลงบประมาณและบุคลากรให้ทันสมัยรวดเร็ว มีประสิทธิภาพ โปร่งใส และมีธรรมา</a:t>
            </a:r>
            <a:r>
              <a:rPr lang="th-TH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ภิ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บาล</a:t>
            </a:r>
            <a:r>
              <a:rPr lang="en-US" sz="160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F0577-6802-BB41-B46C-F06295BD7CA0}"/>
              </a:ext>
            </a:extLst>
          </p:cNvPr>
          <p:cNvSpPr/>
          <p:nvPr/>
        </p:nvSpPr>
        <p:spPr>
          <a:xfrm>
            <a:off x="6095999" y="2842152"/>
            <a:ext cx="10946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KPI :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2D08C3-DECD-C94E-924A-8496C570B76A}"/>
              </a:ext>
            </a:extLst>
          </p:cNvPr>
          <p:cNvSpPr/>
          <p:nvPr/>
        </p:nvSpPr>
        <p:spPr>
          <a:xfrm>
            <a:off x="2271187" y="1714212"/>
            <a:ext cx="34842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1.โครงการส่งเสริมสนับสนุนบุคลากรสู่ความเป็นเลิศ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2.โครงการ </a:t>
            </a:r>
            <a:r>
              <a:rPr lang="en-US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“</a:t>
            </a:r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ราชภัฏ</a:t>
            </a:r>
            <a:r>
              <a:rPr lang="th-TH" sz="24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โพลล์</a:t>
            </a:r>
            <a:r>
              <a:rPr lang="en-US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” </a:t>
            </a:r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(รอคำจำกัดความที่แน่ชัด ต้องมุ่งเน้นการเป็นที่พึ่งของท้องถิ่น)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3.โครงการพัฒนาระบบบริหารจัดการมหาวิทยาลัยสู่ความเป็นเลิศ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4.โครงการเครือข่ายสัมพันธ์เพื่อการพัฒนาท้องถิ่น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5.โครงการพัฒนาสิ่งอำนวยความสะดวก สภาพแวดล้อมและการจัดการเรียนการสอนให้ทันสมัยอย่างต่อเนื่อง</a:t>
            </a:r>
            <a:endParaRPr lang="en-US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B3CB38-BE70-0B48-AAC3-1B70829500B8}"/>
              </a:ext>
            </a:extLst>
          </p:cNvPr>
          <p:cNvSpPr/>
          <p:nvPr/>
        </p:nvSpPr>
        <p:spPr>
          <a:xfrm>
            <a:off x="6095999" y="3409540"/>
            <a:ext cx="6079515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1.จำนวนอาจารย์และนักศึกษา ศิษย์เก่า ที่ได้รับรางวัลระดับชาติ/นานาชาติ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2.อัตราส่วนจำนวนผลงานวิจัยและองค์ความรู้</a:t>
            </a:r>
            <a:r>
              <a:rPr lang="th-TH" sz="16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ต่างๆ</a:t>
            </a:r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ที่เป็นทรัพย์สินทางปัญญาต่อจำนวนผลงานดังกล่าวที่ถูกนำไปใช้ประโยชน์อย่างเป็นรูปธรรม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en-US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3.</a:t>
            </a:r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ผลการสำรวจการรับรู้ข่าวสาร (เช่น นโยบาย/แผนพัฒนา</a:t>
            </a:r>
            <a:r>
              <a:rPr lang="th-TH" sz="16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ต่างๆ</a:t>
            </a:r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 ที่สำคัญ๘ระดับชาติ/จังหวัด/องค์กร) ของบุคลากรในมหาวิทยาลัย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4.จำนวนฐานข้อมูลเพื่อบริหารจัดการในการตัดสินใจตามพันธกิจหลักของมหาวิทยาลัยราชภัฏเพื่อการพัฒนาท้องถิ่น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5.ระดับผลการประเมินคุณธรรมและความโปร่งใส การบริหารงานภาครัฐอยู่ในระดับสูงหรือสูงมาก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6.จำนวนเครือข่ายความร่วมมือกับองค์กรภายในและต่างประเทศ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7.มีระบบบริหารจัดการที่มีประสิทธิภาพและประสิทธิผลอย่างน้อย 5 ระบบ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8.มีฐานข้อมูลศิษย์เก่าและจัดกิจกรรมสัมพันธ์เพื่อขยายเครือข่ายและปรับปรุงฐานข้อมูลอย่างสม่ำเสมอ 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1600" dirty="0">
                <a:latin typeface="TH K2D July8" panose="02000506000000020004" pitchFamily="2" charset="-34"/>
                <a:cs typeface="TH K2D July8" panose="02000506000000020004" pitchFamily="2" charset="-34"/>
              </a:rPr>
              <a:t>9.ผลสำรวจความคิดเห็น/ความพึงพอใจของประชาชน/ผู้รับบริการที่มีต่อมหาวิทยาลัยราชภัฏ</a:t>
            </a:r>
            <a:r>
              <a:rPr lang="en-US" sz="1600" dirty="0"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en-US" sz="16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F2C688-7DD0-AC47-B684-2EF40CB86108}"/>
              </a:ext>
            </a:extLst>
          </p:cNvPr>
          <p:cNvSpPr/>
          <p:nvPr/>
        </p:nvSpPr>
        <p:spPr>
          <a:xfrm>
            <a:off x="2271462" y="1119511"/>
            <a:ext cx="2015295" cy="524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โครงการหลัก  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: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6B4CBB-6D97-C940-AA73-22AE6DD3C6D2}"/>
              </a:ext>
            </a:extLst>
          </p:cNvPr>
          <p:cNvSpPr/>
          <p:nvPr/>
        </p:nvSpPr>
        <p:spPr>
          <a:xfrm>
            <a:off x="1430708" y="351740"/>
            <a:ext cx="4463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การพัฒนาระบบการบริหารจัดการ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5CCEC-CB70-4148-86F2-A6EC7B4ECE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381" y="2872496"/>
            <a:ext cx="1270000" cy="127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3C9C68-3FCF-4842-8672-7B73B01CF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4" y="515174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3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D2F76-2B14-6646-9081-15C2707C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6" y="2708020"/>
            <a:ext cx="5913124" cy="3666999"/>
          </a:xfrm>
        </p:spPr>
        <p:txBody>
          <a:bodyPr anchor="t">
            <a:normAutofit/>
          </a:bodyPr>
          <a:lstStyle/>
          <a:p>
            <a:r>
              <a:rPr lang="th-TH" sz="4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แผนที่นำทางยุทธศาสตร์มหาวิทยาลัยราชภัฏ</a:t>
            </a:r>
            <a:br>
              <a:rPr lang="th-TH" sz="4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4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เพื่อการพัฒนาท้องถิ่น </a:t>
            </a:r>
            <a:br>
              <a:rPr lang="en-US" sz="4800" b="1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sz="4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(พ.ศ.</a:t>
            </a:r>
            <a:r>
              <a:rPr lang="en-US" sz="4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2560-2579)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409446A1-97DE-744E-87E1-84B9B88D9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" t="6792" r="25376" b="1"/>
          <a:stretch/>
        </p:blipFill>
        <p:spPr>
          <a:xfrm>
            <a:off x="5913124" y="465826"/>
            <a:ext cx="6278877" cy="639217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8C434-AC65-B348-AED5-EF4E2AE0E5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6840" y="828135"/>
            <a:ext cx="1396904" cy="1396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D51987-B739-FC4B-8BA1-6B5D6AC2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848172" y="5499865"/>
            <a:ext cx="1358135" cy="13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8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1756</Words>
  <Application>Microsoft Macintosh PowerPoint</Application>
  <PresentationFormat>Widescreen</PresentationFormat>
  <Paragraphs>128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TH K2D July8</vt:lpstr>
      <vt:lpstr>TH SarabunPSK</vt:lpstr>
      <vt:lpstr>Office Theme</vt:lpstr>
      <vt:lpstr>ยุทธศาสตร์มหาวิทยาลัยราชภัฏเพื่อการพัฒนาท้องถิ่น  ระยะ 20 ปี (พ.ศ.2560-2579)</vt:lpstr>
      <vt:lpstr>วิสัยทัศน์ VISION</vt:lpstr>
      <vt:lpstr>PowerPoint Presentation</vt:lpstr>
      <vt:lpstr>ยุทธศาสตร์มหาวิทยาลัยราชภัฏเพื่อการพัฒนาท้องถิ่น  ระยะ 20 ปี (พ.ศ.2560-2579)</vt:lpstr>
      <vt:lpstr>PowerPoint Presentation</vt:lpstr>
      <vt:lpstr>PowerPoint Presentation</vt:lpstr>
      <vt:lpstr>PowerPoint Presentation</vt:lpstr>
      <vt:lpstr>PowerPoint Presentation</vt:lpstr>
      <vt:lpstr>แผนที่นำทางยุทธศาสตร์มหาวิทยาลัยราชภัฏ เพื่อการพัฒนาท้องถิ่น  (พ.ศ.2560-2579)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ยุทธศาสตร์มหาวิทยาลัยราชภัฏเพื่อการพัฒนาท้องถิ่น  ระยะ 20 ปี (พ.ศ.2560-2579)</dc:title>
  <dc:creator>Darin P.</dc:creator>
  <cp:lastModifiedBy>Darin P.</cp:lastModifiedBy>
  <cp:revision>7</cp:revision>
  <dcterms:created xsi:type="dcterms:W3CDTF">2018-11-19T07:54:08Z</dcterms:created>
  <dcterms:modified xsi:type="dcterms:W3CDTF">2018-11-19T08:47:11Z</dcterms:modified>
</cp:coreProperties>
</file>