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lan%202565\&#3591;&#3634;&#3609;%20plan\2566\&#3612;&#3621;&#3585;&#3634;&#3619;&#3648;&#3610;&#3636;&#3585;%20&#3585;&#3629;&#3591;&#3609;&#3650;&#3618;&#3610;&#3634;&#3618;&#3649;&#3621;&#3632;&#3649;&#3612;&#3609;%20&#3614;&#3620;&#3624;&#3592;&#3636;&#3585;&#3634;&#3618;&#3609;%206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20777716180899"/>
          <c:y val="1.3715089349046691E-2"/>
          <c:w val="0.58211233474915824"/>
          <c:h val="0.90827541597942107"/>
        </c:manualLayout>
      </c:layout>
      <c:pieChart>
        <c:varyColors val="1"/>
        <c:ser>
          <c:idx val="0"/>
          <c:order val="0"/>
          <c:tx>
            <c:strRef>
              <c:f>Sheet5!$G$36</c:f>
              <c:strCache>
                <c:ptCount val="1"/>
                <c:pt idx="0">
                  <c:v> จำนวน 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87-46BF-BF08-CE8191318E78}"/>
              </c:ext>
            </c:extLst>
          </c:dPt>
          <c:dPt>
            <c:idx val="1"/>
            <c:bubble3D val="0"/>
            <c:explosion val="4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87-46BF-BF08-CE8191318E78}"/>
              </c:ext>
            </c:extLst>
          </c:dPt>
          <c:dLbls>
            <c:dLbl>
              <c:idx val="0"/>
              <c:layout>
                <c:manualLayout>
                  <c:x val="-0.16623704115478721"/>
                  <c:y val="-0.340694783912898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87-46BF-BF08-CE8191318E78}"/>
                </c:ext>
              </c:extLst>
            </c:dLbl>
            <c:dLbl>
              <c:idx val="1"/>
              <c:layout>
                <c:manualLayout>
                  <c:x val="0.1763241466093825"/>
                  <c:y val="0.172344085517266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87-46BF-BF08-CE8191318E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Sheet5!$F$37:$F$38</c:f>
              <c:strCache>
                <c:ptCount val="2"/>
                <c:pt idx="0">
                  <c:v> แผ่นดิน </c:v>
                </c:pt>
                <c:pt idx="1">
                  <c:v> รายได้ </c:v>
                </c:pt>
              </c:strCache>
            </c:strRef>
          </c:cat>
          <c:val>
            <c:numRef>
              <c:f>Sheet5!$G$37:$G$38</c:f>
              <c:numCache>
                <c:formatCode>_(* #,##0.00_);_(* \(#,##0.00\);_(* "-"??_);_(@_)</c:formatCode>
                <c:ptCount val="2"/>
                <c:pt idx="0">
                  <c:v>2500000</c:v>
                </c:pt>
                <c:pt idx="1">
                  <c:v>1005300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87-46BF-BF08-CE8191318E78}"/>
            </c:ext>
          </c:extLst>
        </c:ser>
        <c:ser>
          <c:idx val="1"/>
          <c:order val="1"/>
          <c:tx>
            <c:strRef>
              <c:f>Sheet5!$H$36</c:f>
              <c:strCache>
                <c:ptCount val="1"/>
                <c:pt idx="0">
                  <c:v> เบิกจ่าย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C87-46BF-BF08-CE8191318E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C87-46BF-BF08-CE8191318E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Sheet5!$F$37:$F$38</c:f>
              <c:strCache>
                <c:ptCount val="2"/>
                <c:pt idx="0">
                  <c:v> แผ่นดิน </c:v>
                </c:pt>
                <c:pt idx="1">
                  <c:v> รายได้ </c:v>
                </c:pt>
              </c:strCache>
            </c:strRef>
          </c:cat>
          <c:val>
            <c:numRef>
              <c:f>Sheet5!$H$37:$H$38</c:f>
              <c:numCache>
                <c:formatCode>_(* #,##0.00_);_(* \(#,##0.00\);_(* "-"??_);_(@_)</c:formatCode>
                <c:ptCount val="2"/>
                <c:pt idx="0">
                  <c:v>25463.5</c:v>
                </c:pt>
                <c:pt idx="1">
                  <c:v>579126.61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87-46BF-BF08-CE8191318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882205881829851E-2"/>
          <c:y val="0.84124306700964846"/>
          <c:w val="0.36744080376080851"/>
          <c:h val="9.4258598034689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81176662909922"/>
          <c:y val="0.10907084654943015"/>
          <c:w val="0.80557140514323045"/>
          <c:h val="0.81817390352732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แผ่นดิน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1A-4684-A1AF-9D6582F19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Sheet4!$B$1:$C$1</c:f>
              <c:strCache>
                <c:ptCount val="2"/>
                <c:pt idx="0">
                  <c:v>จัดสรร</c:v>
                </c:pt>
                <c:pt idx="1">
                  <c:v>เบิกจ่าย</c:v>
                </c:pt>
              </c:strCache>
            </c:strRef>
          </c:cat>
          <c:val>
            <c:numRef>
              <c:f>Sheet4!$B$2:$C$2</c:f>
              <c:numCache>
                <c:formatCode>_(* #,##0.00_);_(* \(#,##0.00\);_(* "-"??_);_(@_)</c:formatCode>
                <c:ptCount val="2"/>
                <c:pt idx="0">
                  <c:v>2500000</c:v>
                </c:pt>
                <c:pt idx="1">
                  <c:v>1064973.5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2-4804-B687-F057D09BAC2D}"/>
            </c:ext>
          </c:extLst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รายได้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Sheet4!$B$1:$C$1</c:f>
              <c:strCache>
                <c:ptCount val="2"/>
                <c:pt idx="0">
                  <c:v>จัดสรร</c:v>
                </c:pt>
                <c:pt idx="1">
                  <c:v>เบิกจ่าย</c:v>
                </c:pt>
              </c:strCache>
            </c:strRef>
          </c:cat>
          <c:val>
            <c:numRef>
              <c:f>Sheet4!$B$3:$C$3</c:f>
              <c:numCache>
                <c:formatCode>_(* #,##0.00_);_(* \(#,##0.00\);_(* "-"??_);_(@_)</c:formatCode>
                <c:ptCount val="2"/>
                <c:pt idx="0">
                  <c:v>1005300</c:v>
                </c:pt>
                <c:pt idx="1">
                  <c:v>378869.53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82-4804-B687-F057D09BAC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555471"/>
        <c:axId val="146571791"/>
      </c:barChart>
      <c:catAx>
        <c:axId val="146555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46571791"/>
        <c:crosses val="autoZero"/>
        <c:auto val="1"/>
        <c:lblAlgn val="ctr"/>
        <c:lblOffset val="100"/>
        <c:noMultiLvlLbl val="0"/>
      </c:catAx>
      <c:valAx>
        <c:axId val="14657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46555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</cdr:x>
      <cdr:y>0.35954</cdr:y>
    </cdr:from>
    <cdr:to>
      <cdr:x>0.4822</cdr:x>
      <cdr:y>0.43787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4A1DFE92-6120-2D94-D75F-90E42FC70C3B}"/>
            </a:ext>
          </a:extLst>
        </cdr:cNvPr>
        <cdr:cNvSpPr txBox="1"/>
      </cdr:nvSpPr>
      <cdr:spPr>
        <a:xfrm xmlns:a="http://schemas.openxmlformats.org/drawingml/2006/main">
          <a:off x="2225802" y="1346273"/>
          <a:ext cx="621102" cy="293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b="1" dirty="0"/>
            <a:t>(</a:t>
          </a:r>
          <a:r>
            <a:rPr lang="en-US" b="1" dirty="0"/>
            <a:t>28.68)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0.65364</cdr:x>
      <cdr:y>0.5</cdr:y>
    </cdr:from>
    <cdr:to>
      <cdr:x>0.75592</cdr:x>
      <cdr:y>0.58447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7461A19D-B7CF-3A8A-E41A-AFBF88F4FCE7}"/>
            </a:ext>
          </a:extLst>
        </cdr:cNvPr>
        <cdr:cNvSpPr txBox="1"/>
      </cdr:nvSpPr>
      <cdr:spPr>
        <a:xfrm xmlns:a="http://schemas.openxmlformats.org/drawingml/2006/main">
          <a:off x="3859070" y="1872208"/>
          <a:ext cx="603849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71.32)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0.61067</cdr:x>
      <cdr:y>0.46223</cdr:y>
    </cdr:from>
    <cdr:to>
      <cdr:x>0.82362</cdr:x>
      <cdr:y>0.57163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78E70D3B-FD4E-9708-DE44-411430EA0A1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96486" y="2086548"/>
          <a:ext cx="1219306" cy="4938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0.77156</cdr:x>
      <cdr:y>0.61787</cdr:y>
    </cdr:from>
    <cdr:to>
      <cdr:x>0.96322</cdr:x>
      <cdr:y>0.72726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782C7048-97C0-7EAB-7ED9-0C5CB970290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417715" y="2789093"/>
          <a:ext cx="1097375" cy="493819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6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4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5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9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hank-you-signage-2072165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ดินสอสีภายในตัวเลือกดินสอซึ่งอยู่ด้านบนของตารางไม้">
            <a:extLst>
              <a:ext uri="{FF2B5EF4-FFF2-40B4-BE49-F238E27FC236}">
                <a16:creationId xmlns:a16="http://schemas.microsoft.com/office/drawing/2014/main" id="{C74B6929-672E-5E62-2318-3436B0980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197B933-ACD1-F160-DB5A-5B4EA282C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กองนโยบายและแผน 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ชื่อเรื่อง 4">
            <a:extLst>
              <a:ext uri="{FF2B5EF4-FFF2-40B4-BE49-F238E27FC236}">
                <a16:creationId xmlns:a16="http://schemas.microsoft.com/office/drawing/2014/main" id="{59C50144-8DAE-2CB7-FB46-81C7F6C1E60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85117" y="1413297"/>
            <a:ext cx="6135834" cy="1381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รายงานผลการตั้งเบิกงบประมาณ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พ.ศ.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</a:p>
        </p:txBody>
      </p:sp>
    </p:spTree>
    <p:extLst>
      <p:ext uri="{BB962C8B-B14F-4D97-AF65-F5344CB8AC3E}">
        <p14:creationId xmlns:p14="http://schemas.microsoft.com/office/powerpoint/2010/main" val="334044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F815B39-3AE5-7186-74B1-5D8073436E97}"/>
              </a:ext>
            </a:extLst>
          </p:cNvPr>
          <p:cNvSpPr txBox="1"/>
          <p:nvPr/>
        </p:nvSpPr>
        <p:spPr>
          <a:xfrm>
            <a:off x="2070575" y="137902"/>
            <a:ext cx="3188693" cy="50276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th-TH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ภาพรวมงบประมาณ พ.ศ. 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</a:p>
        </p:txBody>
      </p:sp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A0FC4BA5-A586-98CC-D6BA-031F69A20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022994"/>
              </p:ext>
            </p:extLst>
          </p:nvPr>
        </p:nvGraphicFramePr>
        <p:xfrm>
          <a:off x="321866" y="791299"/>
          <a:ext cx="5903979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A32BE0C4-1980-E7F9-E20D-797EA873B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522071"/>
              </p:ext>
            </p:extLst>
          </p:nvPr>
        </p:nvGraphicFramePr>
        <p:xfrm>
          <a:off x="6288021" y="543568"/>
          <a:ext cx="5725700" cy="1662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8460">
                  <a:extLst>
                    <a:ext uri="{9D8B030D-6E8A-4147-A177-3AD203B41FA5}">
                      <a16:colId xmlns:a16="http://schemas.microsoft.com/office/drawing/2014/main" val="186077549"/>
                    </a:ext>
                  </a:extLst>
                </a:gridCol>
                <a:gridCol w="1548460">
                  <a:extLst>
                    <a:ext uri="{9D8B030D-6E8A-4147-A177-3AD203B41FA5}">
                      <a16:colId xmlns:a16="http://schemas.microsoft.com/office/drawing/2014/main" val="1023763159"/>
                    </a:ext>
                  </a:extLst>
                </a:gridCol>
                <a:gridCol w="1647372">
                  <a:extLst>
                    <a:ext uri="{9D8B030D-6E8A-4147-A177-3AD203B41FA5}">
                      <a16:colId xmlns:a16="http://schemas.microsoft.com/office/drawing/2014/main" val="972889027"/>
                    </a:ext>
                  </a:extLst>
                </a:gridCol>
                <a:gridCol w="981408">
                  <a:extLst>
                    <a:ext uri="{9D8B030D-6E8A-4147-A177-3AD203B41FA5}">
                      <a16:colId xmlns:a16="http://schemas.microsoft.com/office/drawing/2014/main" val="3918043925"/>
                    </a:ext>
                  </a:extLst>
                </a:gridCol>
              </a:tblGrid>
              <a:tr h="6823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กิจกรรมทั้งหมด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594865494"/>
                  </a:ext>
                </a:extLst>
              </a:tr>
              <a:tr h="6823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828353130"/>
                  </a:ext>
                </a:extLst>
              </a:tr>
            </a:tbl>
          </a:graphicData>
        </a:graphic>
      </p:graphicFrame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68068D48-3542-DB3B-3BC3-642164F6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871" y="2034680"/>
            <a:ext cx="2943778" cy="762366"/>
          </a:xfrm>
        </p:spPr>
        <p:txBody>
          <a:bodyPr>
            <a:normAutofit/>
          </a:bodyPr>
          <a:lstStyle/>
          <a:p>
            <a:r>
              <a:rPr lang="th-TH" sz="2800" dirty="0"/>
              <a:t>ผลการเบิกงบประมาณ </a:t>
            </a:r>
            <a:endParaRPr lang="en-US" sz="2800" dirty="0"/>
          </a:p>
        </p:txBody>
      </p:sp>
      <p:graphicFrame>
        <p:nvGraphicFramePr>
          <p:cNvPr id="10" name="ตาราง 9">
            <a:extLst>
              <a:ext uri="{FF2B5EF4-FFF2-40B4-BE49-F238E27FC236}">
                <a16:creationId xmlns:a16="http://schemas.microsoft.com/office/drawing/2014/main" id="{74B4B1B2-66DB-39C2-659D-4391E07F7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65524"/>
              </p:ext>
            </p:extLst>
          </p:nvPr>
        </p:nvGraphicFramePr>
        <p:xfrm>
          <a:off x="321865" y="4535715"/>
          <a:ext cx="5903979" cy="2108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9320">
                  <a:extLst>
                    <a:ext uri="{9D8B030D-6E8A-4147-A177-3AD203B41FA5}">
                      <a16:colId xmlns:a16="http://schemas.microsoft.com/office/drawing/2014/main" val="3531600539"/>
                    </a:ext>
                  </a:extLst>
                </a:gridCol>
                <a:gridCol w="1448735">
                  <a:extLst>
                    <a:ext uri="{9D8B030D-6E8A-4147-A177-3AD203B41FA5}">
                      <a16:colId xmlns:a16="http://schemas.microsoft.com/office/drawing/2014/main" val="3944693983"/>
                    </a:ext>
                  </a:extLst>
                </a:gridCol>
                <a:gridCol w="1503254">
                  <a:extLst>
                    <a:ext uri="{9D8B030D-6E8A-4147-A177-3AD203B41FA5}">
                      <a16:colId xmlns:a16="http://schemas.microsoft.com/office/drawing/2014/main" val="2527420732"/>
                    </a:ext>
                  </a:extLst>
                </a:gridCol>
                <a:gridCol w="1552670">
                  <a:extLst>
                    <a:ext uri="{9D8B030D-6E8A-4147-A177-3AD203B41FA5}">
                      <a16:colId xmlns:a16="http://schemas.microsoft.com/office/drawing/2014/main" val="2876540343"/>
                    </a:ext>
                  </a:extLst>
                </a:gridCol>
              </a:tblGrid>
              <a:tr h="57088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แหล่งงบ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ตั้งเบิก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088497316"/>
                  </a:ext>
                </a:extLst>
              </a:tr>
              <a:tr h="555087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แผ่นดิน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2,500,000.00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1,927,011.40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572,988.60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986626"/>
                  </a:ext>
                </a:extLst>
              </a:tr>
              <a:tr h="509867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รายได้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1,005,300.00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518,351.14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486,948.86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8510320"/>
                  </a:ext>
                </a:extLst>
              </a:tr>
              <a:tr h="472667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รวม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3,505,300.00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2,445,362.54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1,059,937.46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4416863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D79C19A-7D8A-4737-6ACC-7CDA4296B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605738"/>
              </p:ext>
            </p:extLst>
          </p:nvPr>
        </p:nvGraphicFramePr>
        <p:xfrm>
          <a:off x="6288021" y="2206032"/>
          <a:ext cx="5725701" cy="451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C38FA4-5141-E73E-883F-252C8B946467}"/>
              </a:ext>
            </a:extLst>
          </p:cNvPr>
          <p:cNvSpPr txBox="1"/>
          <p:nvPr/>
        </p:nvSpPr>
        <p:spPr>
          <a:xfrm>
            <a:off x="10064440" y="4763254"/>
            <a:ext cx="53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77.08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F47C6-5A7A-233D-D7DD-D154A49EC693}"/>
              </a:ext>
            </a:extLst>
          </p:cNvPr>
          <p:cNvSpPr txBox="1"/>
          <p:nvPr/>
        </p:nvSpPr>
        <p:spPr>
          <a:xfrm>
            <a:off x="10663400" y="5589965"/>
            <a:ext cx="53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51.56 </a:t>
            </a:r>
            <a:endParaRPr lang="en-US" sz="1400" dirty="0"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012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01474-C84A-26CB-4333-713E8A6EF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621642">
            <a:off x="2460236" y="903557"/>
            <a:ext cx="7576328" cy="505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533595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79</Words>
  <Application>Microsoft Office PowerPoint</Application>
  <PresentationFormat>แบบจอกว้าง</PresentationFormat>
  <Paragraphs>35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Arial</vt:lpstr>
      <vt:lpstr>Calibri</vt:lpstr>
      <vt:lpstr>Grandview</vt:lpstr>
      <vt:lpstr>Grandview Display</vt:lpstr>
      <vt:lpstr>TH SarabunPSK</vt:lpstr>
      <vt:lpstr>CitationVTI</vt:lpstr>
      <vt:lpstr>รายงานผลการตั้งเบิกงบประมาณ ปีงบประมาณ พ.ศ. 2566</vt:lpstr>
      <vt:lpstr>ผลการเบิกงบประมาณ 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รายงานผลการตั้งเบิกงบประมาณ ปีงบประมาณ พ.ศ. 2566</dc:title>
  <dc:creator>Nongluk Samana</dc:creator>
  <cp:lastModifiedBy>Netsarin Pimchan</cp:lastModifiedBy>
  <cp:revision>22</cp:revision>
  <dcterms:created xsi:type="dcterms:W3CDTF">2022-11-24T03:32:16Z</dcterms:created>
  <dcterms:modified xsi:type="dcterms:W3CDTF">2023-07-18T06:48:58Z</dcterms:modified>
</cp:coreProperties>
</file>