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36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plan%202565\&#3591;&#3634;&#3609;%20plan\2566\&#3612;&#3621;&#3585;&#3634;&#3619;&#3648;&#3610;&#3636;&#3585;%20&#3585;&#3629;&#3591;&#3609;&#3650;&#3618;&#3610;&#3634;&#3618;&#3649;&#3621;&#3632;&#3649;&#3612;&#3609;%20&#3614;&#3620;&#3624;&#3592;&#3636;&#3585;&#3634;&#3618;&#3609;%2065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220777716180899"/>
          <c:y val="1.3715089349046691E-2"/>
          <c:w val="0.58211233474915824"/>
          <c:h val="0.90827541597942107"/>
        </c:manualLayout>
      </c:layout>
      <c:pieChart>
        <c:varyColors val="1"/>
        <c:ser>
          <c:idx val="0"/>
          <c:order val="0"/>
          <c:tx>
            <c:strRef>
              <c:f>Sheet5!$G$36</c:f>
              <c:strCache>
                <c:ptCount val="1"/>
                <c:pt idx="0">
                  <c:v> จำนวน </c:v>
                </c:pt>
              </c:strCache>
            </c:strRef>
          </c:tx>
          <c:spPr>
            <a:solidFill>
              <a:srgbClr val="FFFF00"/>
            </a:solidFill>
          </c:spPr>
          <c:dPt>
            <c:idx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C87-46BF-BF08-CE8191318E78}"/>
              </c:ext>
            </c:extLst>
          </c:dPt>
          <c:dPt>
            <c:idx val="1"/>
            <c:bubble3D val="0"/>
            <c:explosion val="4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C87-46BF-BF08-CE8191318E78}"/>
              </c:ext>
            </c:extLst>
          </c:dPt>
          <c:dLbls>
            <c:dLbl>
              <c:idx val="0"/>
              <c:layout>
                <c:manualLayout>
                  <c:x val="-0.16623704115478721"/>
                  <c:y val="-0.34069478391289859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2000" b="1" i="0" u="none" strike="noStrike" kern="1200" baseline="0">
                        <a:solidFill>
                          <a:sysClr val="windowText" lastClr="000000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defRPr>
                    </a:pPr>
                    <a:r>
                      <a:rPr lang="en-US" dirty="0"/>
                      <a:t>3,000,000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TH SarabunPSK" panose="020B0500040200020003" pitchFamily="34" charset="-34"/>
                      <a:ea typeface="+mn-ea"/>
                      <a:cs typeface="TH SarabunPSK" panose="020B0500040200020003" pitchFamily="34" charset="-34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C87-46BF-BF08-CE8191318E78}"/>
                </c:ext>
              </c:extLst>
            </c:dLbl>
            <c:dLbl>
              <c:idx val="1"/>
              <c:layout>
                <c:manualLayout>
                  <c:x val="0.1763241466093825"/>
                  <c:y val="0.1723440855172667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000" b="1" i="0" u="none" strike="noStrike" kern="1200" baseline="0">
                      <a:solidFill>
                        <a:sysClr val="windowText" lastClr="000000"/>
                      </a:solidFill>
                      <a:latin typeface="TH SarabunPSK" panose="020B0500040200020003" pitchFamily="34" charset="-34"/>
                      <a:ea typeface="+mn-ea"/>
                      <a:cs typeface="TH SarabunPSK" panose="020B0500040200020003" pitchFamily="34" charset="-34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C87-46BF-BF08-CE8191318E7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TH SarabunPSK" panose="020B0500040200020003" pitchFamily="34" charset="-34"/>
                    <a:ea typeface="+mn-ea"/>
                    <a:cs typeface="TH SarabunPSK" panose="020B0500040200020003" pitchFamily="34" charset="-34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Sheet5!$F$37:$F$38</c:f>
              <c:strCache>
                <c:ptCount val="2"/>
                <c:pt idx="0">
                  <c:v> แผ่นดิน </c:v>
                </c:pt>
                <c:pt idx="1">
                  <c:v> รายได้ </c:v>
                </c:pt>
              </c:strCache>
            </c:strRef>
          </c:cat>
          <c:val>
            <c:numRef>
              <c:f>Sheet5!$G$37:$G$38</c:f>
              <c:numCache>
                <c:formatCode>_(* #,##0.00_);_(* \(#,##0.00\);_(* "-"??_);_(@_)</c:formatCode>
                <c:ptCount val="2"/>
                <c:pt idx="0">
                  <c:v>2500000</c:v>
                </c:pt>
                <c:pt idx="1">
                  <c:v>1005300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C87-46BF-BF08-CE8191318E78}"/>
            </c:ext>
          </c:extLst>
        </c:ser>
        <c:ser>
          <c:idx val="1"/>
          <c:order val="1"/>
          <c:tx>
            <c:strRef>
              <c:f>Sheet5!$H$36</c:f>
              <c:strCache>
                <c:ptCount val="1"/>
                <c:pt idx="0">
                  <c:v> เบิกจ่าย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7C87-46BF-BF08-CE8191318E7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7C87-46BF-BF08-CE8191318E7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TH SarabunPSK" panose="020B0500040200020003" pitchFamily="34" charset="-34"/>
                    <a:ea typeface="+mn-ea"/>
                    <a:cs typeface="TH SarabunPSK" panose="020B0500040200020003" pitchFamily="34" charset="-34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Sheet5!$F$37:$F$38</c:f>
              <c:strCache>
                <c:ptCount val="2"/>
                <c:pt idx="0">
                  <c:v> แผ่นดิน </c:v>
                </c:pt>
                <c:pt idx="1">
                  <c:v> รายได้ </c:v>
                </c:pt>
              </c:strCache>
            </c:strRef>
          </c:cat>
          <c:val>
            <c:numRef>
              <c:f>Sheet5!$H$37:$H$38</c:f>
              <c:numCache>
                <c:formatCode>_(* #,##0.00_);_(* \(#,##0.00\);_(* "-"??_);_(@_)</c:formatCode>
                <c:ptCount val="2"/>
                <c:pt idx="0">
                  <c:v>25463.5</c:v>
                </c:pt>
                <c:pt idx="1">
                  <c:v>579126.61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7C87-46BF-BF08-CE8191318E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5882205881829851E-2"/>
          <c:y val="0.84124306700964846"/>
          <c:w val="0.36744080376080851"/>
          <c:h val="9.425859803468966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ysClr val="windowText" lastClr="000000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>
      <a:gsLst>
        <a:gs pos="0">
          <a:schemeClr val="accent1">
            <a:lumMod val="5000"/>
            <a:lumOff val="95000"/>
          </a:schemeClr>
        </a:gs>
        <a:gs pos="74000">
          <a:schemeClr val="accent1">
            <a:lumMod val="45000"/>
            <a:lumOff val="55000"/>
          </a:schemeClr>
        </a:gs>
        <a:gs pos="83000">
          <a:schemeClr val="accent1">
            <a:lumMod val="45000"/>
            <a:lumOff val="55000"/>
          </a:schemeClr>
        </a:gs>
        <a:gs pos="100000">
          <a:schemeClr val="accent1">
            <a:lumMod val="30000"/>
            <a:lumOff val="70000"/>
          </a:schemeClr>
        </a:gs>
      </a:gsLst>
      <a:lin ang="5400000" scaled="1"/>
    </a:gradFill>
    <a:ln>
      <a:noFill/>
    </a:ln>
    <a:effectLst/>
  </c:spPr>
  <c:txPr>
    <a:bodyPr/>
    <a:lstStyle/>
    <a:p>
      <a:pPr>
        <a:defRPr sz="1600" b="1">
          <a:solidFill>
            <a:sysClr val="windowText" lastClr="000000"/>
          </a:solidFill>
          <a:latin typeface="TH SarabunPSK" panose="020B0500040200020003" pitchFamily="34" charset="-34"/>
          <a:cs typeface="TH SarabunPSK" panose="020B0500040200020003" pitchFamily="34" charset="-34"/>
        </a:defRPr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ysClr val="windowText" lastClr="000000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r>
              <a:rPr lang="th-TH" sz="2400" b="1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ผลการเบิกงบประมาณ เดือนสิงหาคม </a:t>
            </a:r>
          </a:p>
        </c:rich>
      </c:tx>
      <c:overlay val="0"/>
      <c:spPr>
        <a:solidFill>
          <a:srgbClr val="00B050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ysClr val="windowText" lastClr="000000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008679794608086"/>
          <c:y val="0.12044878201037024"/>
          <c:w val="0.84011176377415608"/>
          <c:h val="0.711068796890091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 แผ่นดิน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EFB-411B-825D-13A2A5B2F4C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H SarabunPSK" panose="020B0500040200020003" pitchFamily="34" charset="-34"/>
                    <a:ea typeface="+mn-ea"/>
                    <a:cs typeface="TH SarabunPSK" panose="020B0500040200020003" pitchFamily="34" charset="-34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จัดสรร</c:v>
                </c:pt>
                <c:pt idx="1">
                  <c:v> ตั้งเบิก </c:v>
                </c:pt>
              </c:strCache>
            </c:strRef>
          </c:cat>
          <c:val>
            <c:numRef>
              <c:f>Sheet1!$B$2:$C$2</c:f>
              <c:numCache>
                <c:formatCode>#,##0.00</c:formatCode>
                <c:ptCount val="2"/>
                <c:pt idx="0">
                  <c:v>3000000</c:v>
                </c:pt>
                <c:pt idx="1">
                  <c:v>2560576.5499999998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D0-4409-8C86-E78AFD7C1BBE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 รายได้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781531.11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EFB-411B-825D-13A2A5B2F4C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H SarabunPSK" panose="020B0500040200020003" pitchFamily="34" charset="-34"/>
                    <a:ea typeface="+mn-ea"/>
                    <a:cs typeface="TH SarabunPSK" panose="020B0500040200020003" pitchFamily="34" charset="-34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จัดสรร</c:v>
                </c:pt>
                <c:pt idx="1">
                  <c:v> ตั้งเบิก </c:v>
                </c:pt>
              </c:strCache>
            </c:strRef>
          </c:cat>
          <c:val>
            <c:numRef>
              <c:f>Sheet1!$B$3:$C$3</c:f>
              <c:numCache>
                <c:formatCode>_(* #,##0.00_);_(* \(#,##0.00\);_(* "-"??_);_(@_)</c:formatCode>
                <c:ptCount val="2"/>
                <c:pt idx="0" formatCode="#,##0.00">
                  <c:v>1005300</c:v>
                </c:pt>
                <c:pt idx="1">
                  <c:v>654198.73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1D0-4409-8C86-E78AFD7C1BB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73209071"/>
        <c:axId val="2075045247"/>
      </c:barChart>
      <c:catAx>
        <c:axId val="20732090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endParaRPr lang="en-US"/>
          </a:p>
        </c:txPr>
        <c:crossAx val="2075045247"/>
        <c:crosses val="autoZero"/>
        <c:auto val="1"/>
        <c:lblAlgn val="ctr"/>
        <c:lblOffset val="100"/>
        <c:noMultiLvlLbl val="0"/>
      </c:catAx>
      <c:valAx>
        <c:axId val="20750452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32090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0.377</cdr:x>
      <cdr:y>0.35954</cdr:y>
    </cdr:from>
    <cdr:to>
      <cdr:x>0.51153</cdr:x>
      <cdr:y>0.46605</cdr:y>
    </cdr:to>
    <cdr:sp macro="" textlink="">
      <cdr:nvSpPr>
        <cdr:cNvPr id="2" name="กล่องข้อความ 1">
          <a:extLst xmlns:a="http://schemas.openxmlformats.org/drawingml/2006/main">
            <a:ext uri="{FF2B5EF4-FFF2-40B4-BE49-F238E27FC236}">
              <a16:creationId xmlns:a16="http://schemas.microsoft.com/office/drawing/2014/main" id="{4A1DFE92-6120-2D94-D75F-90E42FC70C3B}"/>
            </a:ext>
          </a:extLst>
        </cdr:cNvPr>
        <cdr:cNvSpPr txBox="1"/>
      </cdr:nvSpPr>
      <cdr:spPr>
        <a:xfrm xmlns:a="http://schemas.openxmlformats.org/drawingml/2006/main">
          <a:off x="2225800" y="1346266"/>
          <a:ext cx="794248" cy="3988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b="1" dirty="0"/>
            <a:t>77.70)</a:t>
          </a:r>
          <a:endParaRPr lang="en-US" sz="1100" b="1" dirty="0"/>
        </a:p>
      </cdr:txBody>
    </cdr:sp>
  </cdr:relSizeAnchor>
  <cdr:relSizeAnchor xmlns:cdr="http://schemas.openxmlformats.org/drawingml/2006/chartDrawing">
    <cdr:from>
      <cdr:x>0.65364</cdr:x>
      <cdr:y>0.5</cdr:y>
    </cdr:from>
    <cdr:to>
      <cdr:x>0.79916</cdr:x>
      <cdr:y>0.62885</cdr:y>
    </cdr:to>
    <cdr:sp macro="" textlink="">
      <cdr:nvSpPr>
        <cdr:cNvPr id="3" name="กล่องข้อความ 2">
          <a:extLst xmlns:a="http://schemas.openxmlformats.org/drawingml/2006/main">
            <a:ext uri="{FF2B5EF4-FFF2-40B4-BE49-F238E27FC236}">
              <a16:creationId xmlns:a16="http://schemas.microsoft.com/office/drawing/2014/main" id="{7461A19D-B7CF-3A8A-E41A-AFBF88F4FCE7}"/>
            </a:ext>
          </a:extLst>
        </cdr:cNvPr>
        <cdr:cNvSpPr txBox="1"/>
      </cdr:nvSpPr>
      <cdr:spPr>
        <a:xfrm xmlns:a="http://schemas.openxmlformats.org/drawingml/2006/main">
          <a:off x="3859077" y="1872208"/>
          <a:ext cx="859143" cy="4824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b="1" dirty="0">
              <a:latin typeface="TH SarabunPSK" panose="020B0500040200020003" pitchFamily="34" charset="-34"/>
              <a:cs typeface="TH SarabunPSK" panose="020B0500040200020003" pitchFamily="34" charset="-34"/>
            </a:rPr>
            <a:t>100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0C4F9-5EE7-47B7-B965-368EB53A43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7700" y="1181099"/>
            <a:ext cx="6864724" cy="3581399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A4A1F1-374F-4FC8-89F7-83065EA4F5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7700" y="5075227"/>
            <a:ext cx="6864724" cy="868374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B5CB5F-AE9B-4C02-B16F-C462CAFC1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14B1CC-830B-4695-B174-D9E9100A8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DCD43F-E516-4123-A6D8-DB72C3CC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161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8C0AF-44D0-4830-AF13-49B8522BE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1B4D8C-6045-47B3-9A0C-F2215A904C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19A9F1-F398-416A-A8C0-0A36D838D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37F801-C9FB-4A34-8386-BA9FBACCB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05176-F6E9-4997-8355-74F2A4560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45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EBC807-13E1-4F3F-83FA-FD9BD24F3B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986520" y="647699"/>
            <a:ext cx="2291080" cy="52959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7E2EAA-155E-482E-A2B8-547653B253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52371" y="647699"/>
            <a:ext cx="8120789" cy="52959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4A4BDC-BDD0-417D-AF7C-516EE556D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F663EC-23F9-4202-80F3-F8E550884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C8402D-7367-485B-AEA6-5AB2B8209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443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FF197-4D72-4945-8068-57D52018E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81FA8-039D-4BAF-8AAB-7B6616AFE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27357F-46A1-493A-A5E4-1D7FAE5B9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7277BC-26F9-4B14-A2DC-C7575C5A6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7BC3FF-EE25-45FB-A7A8-AAA522F70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152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596BE-9AF9-4E97-9204-5B672D797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362200"/>
            <a:ext cx="7696200" cy="2400300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EDF98A-E8AE-4443-9A8C-CB35DEB2CE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81200" y="5067300"/>
            <a:ext cx="7696200" cy="8763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7114B-35CB-40C5-BCC8-C5039524F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1AA324-982E-42C4-8002-5F236877C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401596-9353-4C1A-972E-6522F2B42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2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F0BC9-7469-437A-B92B-0A2627E4B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B7D887-595C-4649-AF8E-E78307000D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825625"/>
            <a:ext cx="49911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9FE29C-ED37-4DD9-949F-002434261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8400" y="1825625"/>
            <a:ext cx="5029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F6AA34-8CC0-4E5B-8396-0AC756331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DF7398-73FE-4D27-AFF9-91BEBFED3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700880-10EE-4115-8BBB-13DDF270D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546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F3C9B-D20D-43FA-BA18-D50F86A91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371" y="647699"/>
            <a:ext cx="10625229" cy="11506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52F00A-F4EE-40FC-9325-373840422D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5863" y="1879599"/>
            <a:ext cx="5157787" cy="675641"/>
          </a:xfrm>
        </p:spPr>
        <p:txBody>
          <a:bodyPr anchor="b">
            <a:no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75DD90-A306-4A8B-A54C-8033B7F7F0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5863" y="2560955"/>
            <a:ext cx="5157787" cy="3649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40E0AA-F8F8-4862-B27B-50FAF2F34D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4412" y="1879599"/>
            <a:ext cx="5183188" cy="675641"/>
          </a:xfrm>
        </p:spPr>
        <p:txBody>
          <a:bodyPr anchor="b">
            <a:no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FEBDD6-EDA1-4CE7-9DDC-9D977E12DD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4412" y="2560955"/>
            <a:ext cx="5183188" cy="3649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044487-D350-4434-A5C7-A96942FFC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89DC43-E591-42BF-82EE-E4887E4BC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8CD421-2D00-41DD-A393-4739E389D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359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39A8B-0FAF-431C-9657-9003FA037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BBA2A1-331D-40F8-867B-CE1501136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0995C1-5121-47B6-AC6D-F60C0FF66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DBE022-9B54-431C-80D5-5D8F2AFCB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36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15B6E5-6347-41F6-85FC-3BF3652D1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6A93F6-45F8-4453-B5DC-B2F3D5D0B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E364E1-213B-4AF0-80D7-8101EFD5E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196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90B5D-E76D-4797-AD77-15625D675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372" y="647700"/>
            <a:ext cx="4119654" cy="1714500"/>
          </a:xfrm>
        </p:spPr>
        <p:txBody>
          <a:bodyPr anchor="b">
            <a:no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744D8D-C9CF-43B2-905D-2368B17A53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0188" y="914400"/>
            <a:ext cx="5737412" cy="50291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B4BF0C-D14C-46D7-ACDD-1885DDD883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2372" y="2697479"/>
            <a:ext cx="4119654" cy="32461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FD7D8D-72E7-4ABD-BB87-80BB49003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D9C1CE-C8CE-4364-A021-ADC2D6472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E6FA33-09EF-495A-853E-63750CA37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752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F023E-952E-40DF-A101-74D22789D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372" y="647700"/>
            <a:ext cx="4119654" cy="1714500"/>
          </a:xfrm>
        </p:spPr>
        <p:txBody>
          <a:bodyPr anchor="b">
            <a:no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1E98DD-BF5D-4CCA-8C66-F2A6CE1127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486400" y="914400"/>
            <a:ext cx="5791200" cy="50291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EC22A6-F2C2-4A88-BEE5-2D6CEB520E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2372" y="2697480"/>
            <a:ext cx="4119654" cy="31715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A1F755-C7AF-4C50-8CA8-828612A76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EDE175-E818-477C-A3F6-7DD65C12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D0B8E3-DB91-440B-818F-71E4248BB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898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5EB7D6-B8CB-49E3-874F-2255BEE82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371" y="647700"/>
            <a:ext cx="10625229" cy="114705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BEEAC5-A8AB-4FE8-A270-D70F7DED4A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2371" y="2095500"/>
            <a:ext cx="10620855" cy="3848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B6506C-52BF-4C05-AD31-7C08B80151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2371" y="6332538"/>
            <a:ext cx="30064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 spc="100" baseline="0">
                <a:solidFill>
                  <a:schemeClr val="tx1"/>
                </a:solidFill>
              </a:defRPr>
            </a:lvl1pPr>
          </a:lstStyle>
          <a:p>
            <a:fld id="{D341B595-366B-43E2-A22E-EA6A78C03F06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534630-6C67-4A40-A499-CB025B2438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034169" y="6332538"/>
            <a:ext cx="35054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spc="1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64E14B-0EE8-4015-809C-DD36B5459B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44747" y="6332538"/>
            <a:ext cx="5398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spc="100" baseline="0">
                <a:solidFill>
                  <a:schemeClr val="tx1"/>
                </a:solidFill>
              </a:defRPr>
            </a:lvl1pPr>
          </a:lstStyle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258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3600" kern="1200" cap="all" spc="300" baseline="0">
          <a:solidFill>
            <a:srgbClr val="FFFFFF"/>
          </a:solidFill>
          <a:highlight>
            <a:srgbClr val="000000"/>
          </a:highligh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xhere.com/th/photo/1583845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xfuel.com/en/free-photo-jyvyu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8236DC6-E53B-9A2A-1D67-22FCEB3643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4197B933-ACD1-F160-DB5A-5B4EA282C3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 fontScale="92500" lnSpcReduction="20000"/>
          </a:bodyPr>
          <a:lstStyle/>
          <a:p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กองนโยบายและแผน </a:t>
            </a:r>
          </a:p>
          <a:p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ณ วันที่ 11 กันยายน 2566</a:t>
            </a:r>
            <a:endParaRPr lang="en-US" sz="2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ชื่อเรื่อง 4">
            <a:extLst>
              <a:ext uri="{FF2B5EF4-FFF2-40B4-BE49-F238E27FC236}">
                <a16:creationId xmlns:a16="http://schemas.microsoft.com/office/drawing/2014/main" id="{59C50144-8DAE-2CB7-FB46-81C7F6C1E60F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185117" y="1217856"/>
            <a:ext cx="5803512" cy="1524905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th-TH" sz="4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รายงานผลการตั้งเบิกงบประมาณ</a:t>
            </a:r>
            <a:br>
              <a:rPr lang="th-TH" sz="4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ปีงบประมาณ พ.ศ. </a:t>
            </a:r>
            <a:r>
              <a:rPr lang="en-US" sz="4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2566</a:t>
            </a:r>
          </a:p>
        </p:txBody>
      </p:sp>
    </p:spTree>
    <p:extLst>
      <p:ext uri="{BB962C8B-B14F-4D97-AF65-F5344CB8AC3E}">
        <p14:creationId xmlns:p14="http://schemas.microsoft.com/office/powerpoint/2010/main" val="334044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id="{4F815B39-3AE5-7186-74B1-5D8073436E97}"/>
              </a:ext>
            </a:extLst>
          </p:cNvPr>
          <p:cNvSpPr txBox="1"/>
          <p:nvPr/>
        </p:nvSpPr>
        <p:spPr>
          <a:xfrm>
            <a:off x="2070575" y="137902"/>
            <a:ext cx="3188693" cy="502766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th-TH" sz="2667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ภาพรวมงบประมาณ พ.ศ. </a:t>
            </a:r>
            <a:r>
              <a:rPr lang="en-US" sz="2667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2566</a:t>
            </a:r>
          </a:p>
        </p:txBody>
      </p:sp>
      <p:graphicFrame>
        <p:nvGraphicFramePr>
          <p:cNvPr id="5" name="แผนภูมิ 4">
            <a:extLst>
              <a:ext uri="{FF2B5EF4-FFF2-40B4-BE49-F238E27FC236}">
                <a16:creationId xmlns:a16="http://schemas.microsoft.com/office/drawing/2014/main" id="{A0FC4BA5-A586-98CC-D6BA-031F69A2011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5031577"/>
              </p:ext>
            </p:extLst>
          </p:nvPr>
        </p:nvGraphicFramePr>
        <p:xfrm>
          <a:off x="321866" y="791299"/>
          <a:ext cx="5903979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ตาราง 6">
            <a:extLst>
              <a:ext uri="{FF2B5EF4-FFF2-40B4-BE49-F238E27FC236}">
                <a16:creationId xmlns:a16="http://schemas.microsoft.com/office/drawing/2014/main" id="{A32BE0C4-1980-E7F9-E20D-797EA873B5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1947219"/>
              </p:ext>
            </p:extLst>
          </p:nvPr>
        </p:nvGraphicFramePr>
        <p:xfrm>
          <a:off x="6288021" y="543568"/>
          <a:ext cx="5725700" cy="16624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48460">
                  <a:extLst>
                    <a:ext uri="{9D8B030D-6E8A-4147-A177-3AD203B41FA5}">
                      <a16:colId xmlns:a16="http://schemas.microsoft.com/office/drawing/2014/main" val="186077549"/>
                    </a:ext>
                  </a:extLst>
                </a:gridCol>
                <a:gridCol w="1548460">
                  <a:extLst>
                    <a:ext uri="{9D8B030D-6E8A-4147-A177-3AD203B41FA5}">
                      <a16:colId xmlns:a16="http://schemas.microsoft.com/office/drawing/2014/main" val="1023763159"/>
                    </a:ext>
                  </a:extLst>
                </a:gridCol>
                <a:gridCol w="1647372">
                  <a:extLst>
                    <a:ext uri="{9D8B030D-6E8A-4147-A177-3AD203B41FA5}">
                      <a16:colId xmlns:a16="http://schemas.microsoft.com/office/drawing/2014/main" val="972889027"/>
                    </a:ext>
                  </a:extLst>
                </a:gridCol>
                <a:gridCol w="981408">
                  <a:extLst>
                    <a:ext uri="{9D8B030D-6E8A-4147-A177-3AD203B41FA5}">
                      <a16:colId xmlns:a16="http://schemas.microsoft.com/office/drawing/2014/main" val="3918043925"/>
                    </a:ext>
                  </a:extLst>
                </a:gridCol>
              </a:tblGrid>
              <a:tr h="780620">
                <a:tc>
                  <a:txBody>
                    <a:bodyPr/>
                    <a:lstStyle/>
                    <a:p>
                      <a:pPr algn="ctr" fontAlgn="t"/>
                      <a:r>
                        <a:rPr lang="th-TH" sz="3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โครงการ</a:t>
                      </a:r>
                      <a:endParaRPr lang="th-TH" sz="3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3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กิจกรรมทั้งหมด</a:t>
                      </a:r>
                      <a:endParaRPr lang="th-TH" sz="3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3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ดำเนินการ</a:t>
                      </a:r>
                      <a:endParaRPr lang="th-TH" sz="3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คงเหลือ</a:t>
                      </a:r>
                    </a:p>
                  </a:txBody>
                  <a:tcPr marL="4763" marR="4763" marT="4763" marB="0"/>
                </a:tc>
                <a:extLst>
                  <a:ext uri="{0D108BD9-81ED-4DB2-BD59-A6C34878D82A}">
                    <a16:rowId xmlns:a16="http://schemas.microsoft.com/office/drawing/2014/main" val="594865494"/>
                  </a:ext>
                </a:extLst>
              </a:tr>
              <a:tr h="6823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</a:t>
                      </a:r>
                      <a:endParaRPr lang="th-TH" sz="3200" b="1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</a:p>
                  </a:txBody>
                  <a:tcPr marL="4763" marR="4763" marT="4763" marB="0"/>
                </a:tc>
                <a:extLst>
                  <a:ext uri="{0D108BD9-81ED-4DB2-BD59-A6C34878D82A}">
                    <a16:rowId xmlns:a16="http://schemas.microsoft.com/office/drawing/2014/main" val="1828353130"/>
                  </a:ext>
                </a:extLst>
              </a:tr>
            </a:tbl>
          </a:graphicData>
        </a:graphic>
      </p:graphicFrame>
      <p:graphicFrame>
        <p:nvGraphicFramePr>
          <p:cNvPr id="10" name="ตาราง 9">
            <a:extLst>
              <a:ext uri="{FF2B5EF4-FFF2-40B4-BE49-F238E27FC236}">
                <a16:creationId xmlns:a16="http://schemas.microsoft.com/office/drawing/2014/main" id="{74B4B1B2-66DB-39C2-659D-4391E07F7D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8054785"/>
              </p:ext>
            </p:extLst>
          </p:nvPr>
        </p:nvGraphicFramePr>
        <p:xfrm>
          <a:off x="321865" y="4535714"/>
          <a:ext cx="5903979" cy="21642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99320">
                  <a:extLst>
                    <a:ext uri="{9D8B030D-6E8A-4147-A177-3AD203B41FA5}">
                      <a16:colId xmlns:a16="http://schemas.microsoft.com/office/drawing/2014/main" val="3531600539"/>
                    </a:ext>
                  </a:extLst>
                </a:gridCol>
                <a:gridCol w="1448735">
                  <a:extLst>
                    <a:ext uri="{9D8B030D-6E8A-4147-A177-3AD203B41FA5}">
                      <a16:colId xmlns:a16="http://schemas.microsoft.com/office/drawing/2014/main" val="3944693983"/>
                    </a:ext>
                  </a:extLst>
                </a:gridCol>
                <a:gridCol w="1503254">
                  <a:extLst>
                    <a:ext uri="{9D8B030D-6E8A-4147-A177-3AD203B41FA5}">
                      <a16:colId xmlns:a16="http://schemas.microsoft.com/office/drawing/2014/main" val="2527420732"/>
                    </a:ext>
                  </a:extLst>
                </a:gridCol>
                <a:gridCol w="1552670">
                  <a:extLst>
                    <a:ext uri="{9D8B030D-6E8A-4147-A177-3AD203B41FA5}">
                      <a16:colId xmlns:a16="http://schemas.microsoft.com/office/drawing/2014/main" val="2876540343"/>
                    </a:ext>
                  </a:extLst>
                </a:gridCol>
              </a:tblGrid>
              <a:tr h="595311">
                <a:tc>
                  <a:txBody>
                    <a:bodyPr/>
                    <a:lstStyle/>
                    <a:p>
                      <a:pPr algn="ctr" fontAlgn="t"/>
                      <a:r>
                        <a:rPr lang="th-TH" sz="28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แหล่งงบ 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8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จำนวน 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8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ตั้งเบิก 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8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คงเหลือ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763" marR="4763" marT="4763" marB="0"/>
                </a:tc>
                <a:extLst>
                  <a:ext uri="{0D108BD9-81ED-4DB2-BD59-A6C34878D82A}">
                    <a16:rowId xmlns:a16="http://schemas.microsoft.com/office/drawing/2014/main" val="4088497316"/>
                  </a:ext>
                </a:extLst>
              </a:tr>
              <a:tr h="366031">
                <a:tc>
                  <a:txBody>
                    <a:bodyPr/>
                    <a:lstStyle/>
                    <a:p>
                      <a:pPr algn="l" fontAlgn="t"/>
                      <a:r>
                        <a:rPr lang="th-TH" sz="28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แผ่นดิน 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3,000,000.00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3,000,000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5986626"/>
                  </a:ext>
                </a:extLst>
              </a:tr>
              <a:tr h="644527">
                <a:tc>
                  <a:txBody>
                    <a:bodyPr/>
                    <a:lstStyle/>
                    <a:p>
                      <a:pPr algn="l" fontAlgn="t"/>
                      <a:r>
                        <a:rPr lang="th-TH" sz="28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รายได้ </a:t>
                      </a:r>
                      <a:endParaRPr lang="th-TH" sz="28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05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</a:t>
                      </a:r>
                    </a:p>
                    <a:p>
                      <a:pPr algn="ctr" fontAlgn="t"/>
                      <a:r>
                        <a:rPr lang="en-US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1,005,300.00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 781,531.11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223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,768.81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88510320"/>
                  </a:ext>
                </a:extLst>
              </a:tr>
              <a:tr h="492895">
                <a:tc>
                  <a:txBody>
                    <a:bodyPr/>
                    <a:lstStyle/>
                    <a:p>
                      <a:pPr algn="l" fontAlgn="t"/>
                      <a:r>
                        <a:rPr lang="th-TH" sz="28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รวม 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lvl="1" algn="ctr" fontAlgn="t"/>
                      <a:endParaRPr lang="en-US" sz="700" b="1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lvl="1" algn="ctr" fontAlgn="t"/>
                      <a:r>
                        <a:rPr lang="en-US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4,05,300.00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763" marR="4763" marT="4763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3,781,531.11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223,768.81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34416863"/>
                  </a:ext>
                </a:extLst>
              </a:tr>
            </a:tbl>
          </a:graphicData>
        </a:graphic>
      </p:graphicFrame>
      <p:graphicFrame>
        <p:nvGraphicFramePr>
          <p:cNvPr id="22" name="Chart 21">
            <a:extLst>
              <a:ext uri="{FF2B5EF4-FFF2-40B4-BE49-F238E27FC236}">
                <a16:creationId xmlns:a16="http://schemas.microsoft.com/office/drawing/2014/main" id="{79F350EE-670E-FFB3-A3C1-AE8FE569FB1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7826132"/>
              </p:ext>
            </p:extLst>
          </p:nvPr>
        </p:nvGraphicFramePr>
        <p:xfrm>
          <a:off x="6225844" y="2206030"/>
          <a:ext cx="5966155" cy="46519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70121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B88BFB6-271E-5795-78AC-D00AE6B587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783897" y="557390"/>
            <a:ext cx="7795532" cy="55168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99533595"/>
      </p:ext>
    </p:extLst>
  </p:cSld>
  <p:clrMapOvr>
    <a:masterClrMapping/>
  </p:clrMapOvr>
</p:sld>
</file>

<file path=ppt/theme/theme1.xml><?xml version="1.0" encoding="utf-8"?>
<a:theme xmlns:a="http://schemas.openxmlformats.org/drawingml/2006/main" name="CitationVTI">
  <a:themeElements>
    <a:clrScheme name="AnalogousFromRegularSeed_2SEEDS">
      <a:dk1>
        <a:srgbClr val="000000"/>
      </a:dk1>
      <a:lt1>
        <a:srgbClr val="FFFFFF"/>
      </a:lt1>
      <a:dk2>
        <a:srgbClr val="1B2F2E"/>
      </a:dk2>
      <a:lt2>
        <a:srgbClr val="F3F1F0"/>
      </a:lt2>
      <a:accent1>
        <a:srgbClr val="3B9EB1"/>
      </a:accent1>
      <a:accent2>
        <a:srgbClr val="46B196"/>
      </a:accent2>
      <a:accent3>
        <a:srgbClr val="4D7EC3"/>
      </a:accent3>
      <a:accent4>
        <a:srgbClr val="B13B3E"/>
      </a:accent4>
      <a:accent5>
        <a:srgbClr val="C37B4D"/>
      </a:accent5>
      <a:accent6>
        <a:srgbClr val="B19A3B"/>
      </a:accent6>
      <a:hlink>
        <a:srgbClr val="C05944"/>
      </a:hlink>
      <a:folHlink>
        <a:srgbClr val="7F7F7F"/>
      </a:folHlink>
    </a:clrScheme>
    <a:fontScheme name="Grandview">
      <a:majorFont>
        <a:latin typeface="Grandview"/>
        <a:ea typeface=""/>
        <a:cs typeface=""/>
      </a:majorFont>
      <a:minorFont>
        <a:latin typeface="Grandview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tationVTI" id="{4899D957-8B31-4AB5-A19D-CB0353FFB667}" vid="{430294D6-2412-4BD3-B567-F0976EA4931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804</TotalTime>
  <Words>72</Words>
  <Application>Microsoft Office PowerPoint</Application>
  <PresentationFormat>แบบจอกว้าง</PresentationFormat>
  <Paragraphs>36</Paragraphs>
  <Slides>3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3</vt:i4>
      </vt:variant>
    </vt:vector>
  </HeadingPairs>
  <TitlesOfParts>
    <vt:vector size="9" baseType="lpstr">
      <vt:lpstr>Arial</vt:lpstr>
      <vt:lpstr>Calibri</vt:lpstr>
      <vt:lpstr>Grandview</vt:lpstr>
      <vt:lpstr>Grandview Display</vt:lpstr>
      <vt:lpstr>TH SarabunPSK</vt:lpstr>
      <vt:lpstr>CitationVTI</vt:lpstr>
      <vt:lpstr>รายงานผลการตั้งเบิกงบประมาณ ปีงบประมาณ พ.ศ. 2566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รายงานผลการตั้งเบิกงบประมาณ ปีงบประมาณ พ.ศ. 2566</dc:title>
  <dc:creator>Nongluk Samana</dc:creator>
  <cp:lastModifiedBy>Netsarin Pimchan</cp:lastModifiedBy>
  <cp:revision>27</cp:revision>
  <dcterms:created xsi:type="dcterms:W3CDTF">2022-11-24T03:32:16Z</dcterms:created>
  <dcterms:modified xsi:type="dcterms:W3CDTF">2023-09-12T09:34:54Z</dcterms:modified>
</cp:coreProperties>
</file>