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8" r:id="rId1"/>
  </p:sldMasterIdLst>
  <p:sldIdLst>
    <p:sldId id="256" r:id="rId2"/>
    <p:sldId id="257" r:id="rId3"/>
    <p:sldId id="261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36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_Baggage_Error\BUD300_20084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h-TH" sz="2800" b="1" dirty="0"/>
              <a:t>ตารางสรุป</a:t>
            </a:r>
            <a:endParaRPr lang="en-US" sz="2800" b="1" dirty="0"/>
          </a:p>
        </c:rich>
      </c:tx>
      <c:overlay val="0"/>
      <c:spPr>
        <a:solidFill>
          <a:schemeClr val="accent4">
            <a:lumMod val="60000"/>
            <a:lumOff val="40000"/>
          </a:schemeClr>
        </a:solidFill>
        <a:ln>
          <a:solidFill>
            <a:schemeClr val="accent5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5717337304187512"/>
          <c:y val="0.18278574745110179"/>
          <c:w val="0.81893240192036365"/>
          <c:h val="0.63105931629553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Sheet2!$A$2</c:f>
              <c:strCache>
                <c:ptCount val="1"/>
                <c:pt idx="0">
                  <c:v>รายได้กันเหลื่อม 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accent5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highlight>
                      <a:srgbClr val="FFFF00"/>
                    </a:highlight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Sheet2!$B$1:$D$1</c:f>
              <c:strCache>
                <c:ptCount val="3"/>
                <c:pt idx="0">
                  <c:v> จัดสรร  </c:v>
                </c:pt>
                <c:pt idx="1">
                  <c:v> ใช้ไป  </c:v>
                </c:pt>
                <c:pt idx="2">
                  <c:v>คงเหลือ</c:v>
                </c:pt>
              </c:strCache>
            </c:strRef>
          </c:cat>
          <c:val>
            <c:numRef>
              <c:f>Sheet2!$B$2:$D$2</c:f>
              <c:numCache>
                <c:formatCode>_(* #,##0.00_);_(* \(#,##0.00\);_(* "-"??_);_(@_)</c:formatCode>
                <c:ptCount val="3"/>
                <c:pt idx="0">
                  <c:v>2563332.86</c:v>
                </c:pt>
                <c:pt idx="1">
                  <c:v>0</c:v>
                </c:pt>
                <c:pt idx="2">
                  <c:v>2563332.86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E9-46FA-9377-E631B86A5A45}"/>
            </c:ext>
          </c:extLst>
        </c:ser>
        <c:ser>
          <c:idx val="1"/>
          <c:order val="1"/>
          <c:tx>
            <c:strRef>
              <c:f>Sheet2!$A$3</c:f>
              <c:strCache>
                <c:ptCount val="1"/>
                <c:pt idx="0">
                  <c:v>คงคลัง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highlight>
                      <a:srgbClr val="FFFF00"/>
                    </a:highlight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Sheet2!$B$1:$D$1</c:f>
              <c:strCache>
                <c:ptCount val="3"/>
                <c:pt idx="0">
                  <c:v> จัดสรร  </c:v>
                </c:pt>
                <c:pt idx="1">
                  <c:v> ใช้ไป  </c:v>
                </c:pt>
                <c:pt idx="2">
                  <c:v>คงเหลือ</c:v>
                </c:pt>
              </c:strCache>
            </c:strRef>
          </c:cat>
          <c:val>
            <c:numRef>
              <c:f>Sheet2!$B$3:$D$3</c:f>
              <c:numCache>
                <c:formatCode>_(* #,##0.00_);_(* \(#,##0.00\);_(* "-"??_);_(@_)</c:formatCode>
                <c:ptCount val="3"/>
                <c:pt idx="0">
                  <c:v>1760852</c:v>
                </c:pt>
                <c:pt idx="1">
                  <c:v>281317</c:v>
                </c:pt>
                <c:pt idx="2">
                  <c:v>1479535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0E9-46FA-9377-E631B86A5A45}"/>
            </c:ext>
          </c:extLst>
        </c:ser>
        <c:ser>
          <c:idx val="2"/>
          <c:order val="2"/>
          <c:tx>
            <c:strRef>
              <c:f>Sheet2!$A$4</c:f>
              <c:strCache>
                <c:ptCount val="1"/>
                <c:pt idx="0">
                  <c:v> รายได้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F7D-4B00-96AF-0DB212A769BC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F7D-4B00-96AF-0DB212A769B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highlight>
                      <a:srgbClr val="FFFF00"/>
                    </a:highlight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Sheet2!$B$1:$D$1</c:f>
              <c:strCache>
                <c:ptCount val="3"/>
                <c:pt idx="0">
                  <c:v> จัดสรร  </c:v>
                </c:pt>
                <c:pt idx="1">
                  <c:v> ใช้ไป  </c:v>
                </c:pt>
                <c:pt idx="2">
                  <c:v>คงเหลือ</c:v>
                </c:pt>
              </c:strCache>
            </c:strRef>
          </c:cat>
          <c:val>
            <c:numRef>
              <c:f>Sheet2!$B$4:$D$4</c:f>
              <c:numCache>
                <c:formatCode>#,##0.00</c:formatCode>
                <c:ptCount val="3"/>
                <c:pt idx="0" formatCode="#,##0">
                  <c:v>1162400</c:v>
                </c:pt>
                <c:pt idx="1">
                  <c:v>62059.460000000006</c:v>
                </c:pt>
                <c:pt idx="2">
                  <c:v>1100340.54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0E9-46FA-9377-E631B86A5A4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96798239"/>
        <c:axId val="811131215"/>
      </c:barChart>
      <c:catAx>
        <c:axId val="5967982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FFFF00"/>
                </a:highlight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1131215"/>
        <c:crosses val="autoZero"/>
        <c:auto val="1"/>
        <c:lblAlgn val="ctr"/>
        <c:lblOffset val="100"/>
        <c:noMultiLvlLbl val="0"/>
      </c:catAx>
      <c:valAx>
        <c:axId val="8111312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67982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ysClr val="windowText" lastClr="000000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r>
              <a:rPr lang="th-TH" sz="2400" b="1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ตารางสรุปแสดงการจัดสรร</a:t>
            </a:r>
          </a:p>
        </c:rich>
      </c:tx>
      <c:overlay val="0"/>
      <c:spPr>
        <a:solidFill>
          <a:srgbClr val="FFFF00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ysClr val="windowText" lastClr="000000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9CF-478E-A870-3D10944D21D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9CF-478E-A870-3D10944D21D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9CF-478E-A870-3D10944D21D2}"/>
              </c:ext>
            </c:extLst>
          </c:dPt>
          <c:dLbls>
            <c:dLbl>
              <c:idx val="1"/>
              <c:layout>
                <c:manualLayout>
                  <c:x val="3.2313130471596577E-2"/>
                  <c:y val="-5.462739032620922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9CF-478E-A870-3D10944D21D2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29CF-478E-A870-3D10944D21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Sheet2!$A$22:$A$24</c:f>
              <c:strCache>
                <c:ptCount val="3"/>
                <c:pt idx="0">
                  <c:v>งบคงคลัง</c:v>
                </c:pt>
                <c:pt idx="1">
                  <c:v> รายได้ </c:v>
                </c:pt>
                <c:pt idx="2">
                  <c:v> รายได้ เหลือจ่าย</c:v>
                </c:pt>
              </c:strCache>
            </c:strRef>
          </c:cat>
          <c:val>
            <c:numRef>
              <c:f>Sheet2!$B$22:$B$24</c:f>
              <c:numCache>
                <c:formatCode>#,##0</c:formatCode>
                <c:ptCount val="3"/>
                <c:pt idx="0" formatCode="_(* #,##0.00_);_(* \(#,##0.00\);_(* &quot;-&quot;??_);_(@_)">
                  <c:v>1760852</c:v>
                </c:pt>
                <c:pt idx="1">
                  <c:v>1162400</c:v>
                </c:pt>
                <c:pt idx="2" formatCode="_(* #,##0.00_);_(* \(#,##0.00\);_(* &quot;-&quot;??_);_(@_)">
                  <c:v>2563332.86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9CF-478E-A870-3D10944D21D2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0.77789</cdr:x>
      <cdr:y>0.53039</cdr:y>
    </cdr:from>
    <cdr:to>
      <cdr:x>1</cdr:x>
      <cdr:y>0.6218</cdr:y>
    </cdr:to>
    <cdr:pic>
      <cdr:nvPicPr>
        <cdr:cNvPr id="2" name="chart">
          <a:extLst xmlns:a="http://schemas.openxmlformats.org/drawingml/2006/main">
            <a:ext uri="{FF2B5EF4-FFF2-40B4-BE49-F238E27FC236}">
              <a16:creationId xmlns:a16="http://schemas.microsoft.com/office/drawing/2014/main" id="{9EFE612C-F48B-D8BC-C82E-4AFD6F9AA4A5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4548040" y="2193234"/>
          <a:ext cx="1298561" cy="377985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0.53823</cdr:x>
      <cdr:y>0.69476</cdr:y>
    </cdr:from>
    <cdr:to>
      <cdr:x>0.76034</cdr:x>
      <cdr:y>0.8245</cdr:y>
    </cdr:to>
    <cdr:pic>
      <cdr:nvPicPr>
        <cdr:cNvPr id="3" name="chart">
          <a:extLst xmlns:a="http://schemas.openxmlformats.org/drawingml/2006/main">
            <a:ext uri="{FF2B5EF4-FFF2-40B4-BE49-F238E27FC236}">
              <a16:creationId xmlns:a16="http://schemas.microsoft.com/office/drawing/2014/main" id="{ADE479A2-30BB-AEB3-FD82-ADCE1C3F14C7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/>
        <a:stretch xmlns:a="http://schemas.openxmlformats.org/drawingml/2006/main">
          <a:fillRect/>
        </a:stretch>
      </cdr:blipFill>
      <cdr:spPr>
        <a:xfrm xmlns:a="http://schemas.openxmlformats.org/drawingml/2006/main">
          <a:off x="3146820" y="2872924"/>
          <a:ext cx="1298561" cy="536494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497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232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989385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9270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111035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1470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5669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35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88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33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370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641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746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195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110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783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1B595-366B-43E2-A22E-EA6A78C03F06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372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  <p:sldLayoutId id="2147483791" r:id="rId13"/>
    <p:sldLayoutId id="2147483792" r:id="rId14"/>
    <p:sldLayoutId id="2147483793" r:id="rId15"/>
    <p:sldLayoutId id="21474837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xhere.com/th/photo/1583845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xfuel.com/en/free-photo-jyvyu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8236DC6-E53B-9A2A-1D67-22FCEB3643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ชื่อเรื่อง 4">
            <a:extLst>
              <a:ext uri="{FF2B5EF4-FFF2-40B4-BE49-F238E27FC236}">
                <a16:creationId xmlns:a16="http://schemas.microsoft.com/office/drawing/2014/main" id="{59C50144-8DAE-2CB7-FB46-81C7F6C1E60F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185117" y="1217856"/>
            <a:ext cx="5803512" cy="1524905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th-TH" sz="4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รายงานผลการตั้งเบิกงบประมาณ</a:t>
            </a:r>
            <a:br>
              <a:rPr lang="th-TH" sz="4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4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ปีงบประมาณ พ.ศ. </a:t>
            </a:r>
            <a:r>
              <a:rPr lang="en-US" sz="4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256</a:t>
            </a:r>
            <a:r>
              <a:rPr lang="th-TH" sz="4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7</a:t>
            </a:r>
            <a:endParaRPr lang="en-US" sz="40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4197B933-ACD1-F160-DB5A-5B4EA282C3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 lnSpcReduction="10000"/>
          </a:bodyPr>
          <a:lstStyle/>
          <a:p>
            <a:r>
              <a:rPr lang="th-TH" sz="36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กองนโยบายและแผน </a:t>
            </a:r>
          </a:p>
          <a:p>
            <a:r>
              <a:rPr lang="th-TH" sz="36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ณ วันที่ 31 ธันวาคม 2566</a:t>
            </a:r>
            <a:endParaRPr lang="en-US" sz="28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4044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id="{4F815B39-3AE5-7186-74B1-5D8073436E97}"/>
              </a:ext>
            </a:extLst>
          </p:cNvPr>
          <p:cNvSpPr txBox="1"/>
          <p:nvPr/>
        </p:nvSpPr>
        <p:spPr>
          <a:xfrm>
            <a:off x="2070575" y="137902"/>
            <a:ext cx="3188693" cy="502766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th-TH" sz="2667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ภาพรวมงบประมาณ พ.ศ. </a:t>
            </a:r>
            <a:r>
              <a:rPr lang="en-US" sz="2667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2567</a:t>
            </a:r>
          </a:p>
        </p:txBody>
      </p:sp>
      <p:graphicFrame>
        <p:nvGraphicFramePr>
          <p:cNvPr id="7" name="ตาราง 6">
            <a:extLst>
              <a:ext uri="{FF2B5EF4-FFF2-40B4-BE49-F238E27FC236}">
                <a16:creationId xmlns:a16="http://schemas.microsoft.com/office/drawing/2014/main" id="{A32BE0C4-1980-E7F9-E20D-797EA873B5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5132202"/>
              </p:ext>
            </p:extLst>
          </p:nvPr>
        </p:nvGraphicFramePr>
        <p:xfrm>
          <a:off x="6288021" y="543568"/>
          <a:ext cx="5725700" cy="16624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48460">
                  <a:extLst>
                    <a:ext uri="{9D8B030D-6E8A-4147-A177-3AD203B41FA5}">
                      <a16:colId xmlns:a16="http://schemas.microsoft.com/office/drawing/2014/main" val="186077549"/>
                    </a:ext>
                  </a:extLst>
                </a:gridCol>
                <a:gridCol w="1548460">
                  <a:extLst>
                    <a:ext uri="{9D8B030D-6E8A-4147-A177-3AD203B41FA5}">
                      <a16:colId xmlns:a16="http://schemas.microsoft.com/office/drawing/2014/main" val="1023763159"/>
                    </a:ext>
                  </a:extLst>
                </a:gridCol>
                <a:gridCol w="1647372">
                  <a:extLst>
                    <a:ext uri="{9D8B030D-6E8A-4147-A177-3AD203B41FA5}">
                      <a16:colId xmlns:a16="http://schemas.microsoft.com/office/drawing/2014/main" val="972889027"/>
                    </a:ext>
                  </a:extLst>
                </a:gridCol>
                <a:gridCol w="981408">
                  <a:extLst>
                    <a:ext uri="{9D8B030D-6E8A-4147-A177-3AD203B41FA5}">
                      <a16:colId xmlns:a16="http://schemas.microsoft.com/office/drawing/2014/main" val="3918043925"/>
                    </a:ext>
                  </a:extLst>
                </a:gridCol>
              </a:tblGrid>
              <a:tr h="780620">
                <a:tc>
                  <a:txBody>
                    <a:bodyPr/>
                    <a:lstStyle/>
                    <a:p>
                      <a:pPr algn="ctr" fontAlgn="t"/>
                      <a:r>
                        <a:rPr lang="th-TH" sz="3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โครงการ</a:t>
                      </a:r>
                      <a:endParaRPr lang="th-TH" sz="3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763" marR="4763" marT="4763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3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กิจกรรมทั้งหมด</a:t>
                      </a:r>
                      <a:endParaRPr lang="th-TH" sz="3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763" marR="4763" marT="4763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3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ดำเนินการ</a:t>
                      </a:r>
                      <a:endParaRPr lang="th-TH" sz="3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763" marR="4763" marT="4763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คงเหลือ</a:t>
                      </a:r>
                    </a:p>
                  </a:txBody>
                  <a:tcPr marL="4763" marR="4763" marT="4763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4865494"/>
                  </a:ext>
                </a:extLst>
              </a:tr>
              <a:tr h="682340">
                <a:tc>
                  <a:txBody>
                    <a:bodyPr/>
                    <a:lstStyle/>
                    <a:p>
                      <a:pPr algn="ctr" fontAlgn="t"/>
                      <a:r>
                        <a:rPr lang="th-TH" sz="3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763" marR="4763" marT="4763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763" marR="4763" marT="4763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th-TH" sz="3200" b="1" u="none" strike="noStrike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763" marR="4763" marT="4763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4763" marR="4763" marT="4763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8353130"/>
                  </a:ext>
                </a:extLst>
              </a:tr>
            </a:tbl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EFFA7823-3A69-54AA-348A-F99F807CAA2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4063012"/>
              </p:ext>
            </p:extLst>
          </p:nvPr>
        </p:nvGraphicFramePr>
        <p:xfrm>
          <a:off x="6156960" y="2448561"/>
          <a:ext cx="5846601" cy="4135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9E3CD3EE-50B5-E913-AFEA-E6C2D45078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5041474"/>
              </p:ext>
            </p:extLst>
          </p:nvPr>
        </p:nvGraphicFramePr>
        <p:xfrm>
          <a:off x="178279" y="3771392"/>
          <a:ext cx="5694202" cy="2608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9676">
                  <a:extLst>
                    <a:ext uri="{9D8B030D-6E8A-4147-A177-3AD203B41FA5}">
                      <a16:colId xmlns:a16="http://schemas.microsoft.com/office/drawing/2014/main" val="3657144332"/>
                    </a:ext>
                  </a:extLst>
                </a:gridCol>
                <a:gridCol w="1514160">
                  <a:extLst>
                    <a:ext uri="{9D8B030D-6E8A-4147-A177-3AD203B41FA5}">
                      <a16:colId xmlns:a16="http://schemas.microsoft.com/office/drawing/2014/main" val="2448782530"/>
                    </a:ext>
                  </a:extLst>
                </a:gridCol>
                <a:gridCol w="1201233">
                  <a:extLst>
                    <a:ext uri="{9D8B030D-6E8A-4147-A177-3AD203B41FA5}">
                      <a16:colId xmlns:a16="http://schemas.microsoft.com/office/drawing/2014/main" val="755295736"/>
                    </a:ext>
                  </a:extLst>
                </a:gridCol>
                <a:gridCol w="1359133">
                  <a:extLst>
                    <a:ext uri="{9D8B030D-6E8A-4147-A177-3AD203B41FA5}">
                      <a16:colId xmlns:a16="http://schemas.microsoft.com/office/drawing/2014/main" val="2433322982"/>
                    </a:ext>
                  </a:extLst>
                </a:gridCol>
              </a:tblGrid>
              <a:tr h="489746"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2800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 แหล่งงบ </a:t>
                      </a:r>
                      <a:endParaRPr lang="th-TH" sz="2800" b="1" i="0" u="none" strike="noStrike" dirty="0">
                        <a:solidFill>
                          <a:schemeClr val="accent5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2800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 จำนวน </a:t>
                      </a:r>
                      <a:endParaRPr lang="th-TH" sz="2800" b="1" i="0" u="none" strike="noStrike" dirty="0">
                        <a:solidFill>
                          <a:schemeClr val="accent5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2800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 ตั้งเบิก </a:t>
                      </a:r>
                      <a:endParaRPr lang="th-TH" sz="2800" b="1" i="0" u="none" strike="noStrike" dirty="0">
                        <a:solidFill>
                          <a:schemeClr val="accent5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2800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คงเหลือ</a:t>
                      </a:r>
                      <a:endParaRPr lang="th-TH" sz="2800" b="1" i="0" u="none" strike="noStrike" dirty="0">
                        <a:solidFill>
                          <a:schemeClr val="accent5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886180848"/>
                  </a:ext>
                </a:extLst>
              </a:tr>
              <a:tr h="420808"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24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งบคงคลัง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        1,760,852.00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   281,317.00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    1,479,535.00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648994037"/>
                  </a:ext>
                </a:extLst>
              </a:tr>
              <a:tr h="448854"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24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รายได้ 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1,162,400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thaiDist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91,439.46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1, 070,960.54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126045113"/>
                  </a:ext>
                </a:extLst>
              </a:tr>
              <a:tr h="677802"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24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รายได้ เหลือจ่าย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  2,563,332.86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0.00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2,563,332.86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492238265"/>
                  </a:ext>
                </a:extLst>
              </a:tr>
              <a:tr h="571325"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24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รวม</a:t>
                      </a:r>
                      <a:endParaRPr lang="th-TH" sz="24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5,486,584.86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24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372</a:t>
                      </a:r>
                      <a:r>
                        <a:rPr lang="en-US" sz="24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,</a:t>
                      </a:r>
                      <a:r>
                        <a:rPr lang="th-TH" sz="24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756.46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5,113,828.40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231233855"/>
                  </a:ext>
                </a:extLst>
              </a:tr>
            </a:tbl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FE50D2CA-E7AA-C357-90AA-F094D7EFB4E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6097023"/>
              </p:ext>
            </p:extLst>
          </p:nvPr>
        </p:nvGraphicFramePr>
        <p:xfrm>
          <a:off x="406400" y="783630"/>
          <a:ext cx="5293359" cy="284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70121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C00164-DE32-3744-36CB-C896AF5BD8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731" y="408940"/>
            <a:ext cx="11184029" cy="6042660"/>
          </a:xfrm>
        </p:spPr>
        <p:txBody>
          <a:bodyPr/>
          <a:lstStyle/>
          <a:p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งบคงคลัง   </a:t>
            </a:r>
          </a:p>
          <a:p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ตั้งบประมาณ ที่กองแผน จำนวนณ 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1,760,852.00 </a:t>
            </a:r>
            <a:r>
              <a:rPr lang="th-TH" sz="2400" b="0" i="0" u="none" strike="noStrike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และโอนไปยังหน่วยงานอื่น ทั้งสิ้น 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281,317.00 </a:t>
            </a:r>
            <a:r>
              <a:rPr lang="th-TH" sz="2400" b="0" i="0" u="none" strike="noStrike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 บาท คงเหลือ  ปัจจุบัน 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1,479,535.00 </a:t>
            </a:r>
            <a:r>
              <a:rPr lang="th-TH" sz="2400" b="0" i="0" u="none" strike="noStrike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2400" b="1" i="0" u="none" strike="noStrike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บาท  รายละเอียดดังนี้ </a:t>
            </a:r>
          </a:p>
          <a:p>
            <a:r>
              <a:rPr lang="th-TH" sz="28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โอนงบประมาณเงินคงคลังให้บัณฑิตมหาวิทยาลัย    จำนวน  136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,</a:t>
            </a:r>
            <a:r>
              <a:rPr lang="th-TH" sz="28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466 บาท</a:t>
            </a:r>
            <a:endParaRPr lang="th-TH" sz="2400" dirty="0">
              <a:solidFill>
                <a:srgbClr val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8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โอนงบประมาณเงินคงคลังให้งานอาคารและสถานที่  จำนวน  84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,</a:t>
            </a:r>
            <a:r>
              <a:rPr lang="th-TH" sz="28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637  บาท </a:t>
            </a:r>
            <a:endParaRPr lang="th-TH" sz="2400" b="0" i="0" dirty="0">
              <a:solidFill>
                <a:srgbClr val="000000"/>
              </a:solidFill>
              <a:effectLst/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80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โอน</a:t>
            </a:r>
            <a:r>
              <a:rPr lang="th-TH" sz="28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งบประมาณเงินคงคลังให้งานนิติกรซื้อครุภัณฑ์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   </a:t>
            </a:r>
            <a:r>
              <a:rPr lang="th-TH" sz="28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จำนวน  60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,</a:t>
            </a:r>
            <a:r>
              <a:rPr lang="th-TH" sz="28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214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80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บาท</a:t>
            </a:r>
          </a:p>
          <a:p>
            <a:r>
              <a:rPr lang="th-TH" sz="2800" b="1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งบรายได้เหลือจ่าย</a:t>
            </a:r>
            <a:endParaRPr lang="en-US" sz="2800" b="1" dirty="0">
              <a:solidFill>
                <a:srgbClr val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800" b="1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ตั้งงบประมาณ กองแผน จำนวน 2</a:t>
            </a:r>
            <a:r>
              <a:rPr lang="en-US" sz="2800" b="1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,</a:t>
            </a:r>
            <a:r>
              <a:rPr lang="th-TH" sz="2800" b="1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563</a:t>
            </a:r>
            <a:r>
              <a:rPr lang="en-US" sz="2800" b="1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,</a:t>
            </a:r>
            <a:r>
              <a:rPr lang="th-TH" sz="2800" b="1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332.86</a:t>
            </a:r>
            <a:r>
              <a:rPr lang="en-US" sz="2800" b="1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800" b="1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บาท </a:t>
            </a:r>
            <a:endParaRPr lang="en-US" sz="2800" b="1" dirty="0">
              <a:solidFill>
                <a:srgbClr val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th-TH" sz="2800" dirty="0">
              <a:solidFill>
                <a:srgbClr val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22132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48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B88BFB6-271E-5795-78AC-D00AE6B587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783897" y="557390"/>
            <a:ext cx="7795532" cy="55168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9953359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568</TotalTime>
  <Words>160</Words>
  <Application>Microsoft Office PowerPoint</Application>
  <PresentationFormat>แบบจอกว้าง</PresentationFormat>
  <Paragraphs>41</Paragraphs>
  <Slides>4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4</vt:i4>
      </vt:variant>
    </vt:vector>
  </HeadingPairs>
  <TitlesOfParts>
    <vt:vector size="9" baseType="lpstr">
      <vt:lpstr>Arial</vt:lpstr>
      <vt:lpstr>TH SarabunPSK</vt:lpstr>
      <vt:lpstr>Trebuchet MS</vt:lpstr>
      <vt:lpstr>Wingdings 3</vt:lpstr>
      <vt:lpstr>Facet</vt:lpstr>
      <vt:lpstr>รายงานผลการตั้งเบิกงบประมาณ ปีงบประมาณ พ.ศ. 2567</vt:lpstr>
      <vt:lpstr>งานนำเสนอ PowerPoint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รายงานผลการตั้งเบิกงบประมาณ ปีงบประมาณ พ.ศ. 2566</dc:title>
  <dc:creator>Nongluk Samana</dc:creator>
  <cp:lastModifiedBy>Netsarin Pimchan</cp:lastModifiedBy>
  <cp:revision>41</cp:revision>
  <dcterms:created xsi:type="dcterms:W3CDTF">2022-11-24T03:32:16Z</dcterms:created>
  <dcterms:modified xsi:type="dcterms:W3CDTF">2024-01-17T04:37:35Z</dcterms:modified>
</cp:coreProperties>
</file>