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Baggage_Error\BUD300_20084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800" b="1" dirty="0"/>
              <a:t>ตารางสรุป</a:t>
            </a:r>
            <a:endParaRPr lang="en-US" sz="2800" b="1" dirty="0"/>
          </a:p>
        </c:rich>
      </c:tx>
      <c:overlay val="0"/>
      <c:spPr>
        <a:solidFill>
          <a:srgbClr val="00B0F0"/>
        </a:solidFill>
        <a:ln>
          <a:solidFill>
            <a:schemeClr val="accent5">
              <a:lumMod val="60000"/>
              <a:lumOff val="4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31236166107453"/>
          <c:y val="0.17664324130859563"/>
          <c:w val="0.81893240192036365"/>
          <c:h val="0.6310593162955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รายได้กันเหลื่อม 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FC-4A33-B566-080865EEF6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0000"/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 จัดสรร  </c:v>
                </c:pt>
                <c:pt idx="1">
                  <c:v> ใช้ไป  </c:v>
                </c:pt>
                <c:pt idx="2">
                  <c:v>คงเหลือ</c:v>
                </c:pt>
              </c:strCache>
            </c:strRef>
          </c:cat>
          <c:val>
            <c:numRef>
              <c:f>Sheet2!$B$2:$D$2</c:f>
              <c:numCache>
                <c:formatCode>_(* #,##0.00_);_(* \(#,##0.00\);_(* "-"??_);_(@_)</c:formatCode>
                <c:ptCount val="3"/>
                <c:pt idx="0">
                  <c:v>2563332.86</c:v>
                </c:pt>
                <c:pt idx="1">
                  <c:v>0</c:v>
                </c:pt>
                <c:pt idx="2">
                  <c:v>2563332.86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9-46FA-9377-E631B86A5A45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คงคลัง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Sheet2!$B$1:$D$1</c:f>
              <c:strCache>
                <c:ptCount val="3"/>
                <c:pt idx="0">
                  <c:v> จัดสรร  </c:v>
                </c:pt>
                <c:pt idx="1">
                  <c:v> ใช้ไป  </c:v>
                </c:pt>
                <c:pt idx="2">
                  <c:v>คงเหลือ</c:v>
                </c:pt>
              </c:strCache>
            </c:strRef>
          </c:cat>
          <c:val>
            <c:numRef>
              <c:f>Sheet2!$B$3:$D$3</c:f>
              <c:numCache>
                <c:formatCode>_(* #,##0.00_);_(* \(#,##0.00\);_(* "-"??_);_(@_)</c:formatCode>
                <c:ptCount val="3"/>
                <c:pt idx="0">
                  <c:v>1760852</c:v>
                </c:pt>
                <c:pt idx="1">
                  <c:v>281317</c:v>
                </c:pt>
                <c:pt idx="2">
                  <c:v>1479535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E9-46FA-9377-E631B86A5A45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 รายได้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7D-4B00-96AF-0DB212A769B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D-4B00-96AF-0DB212A76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 จัดสรร  </c:v>
                </c:pt>
                <c:pt idx="1">
                  <c:v> ใช้ไป  </c:v>
                </c:pt>
                <c:pt idx="2">
                  <c:v>คงเหลือ</c:v>
                </c:pt>
              </c:strCache>
            </c:strRef>
          </c:cat>
          <c:val>
            <c:numRef>
              <c:f>Sheet2!$B$4:$D$4</c:f>
              <c:numCache>
                <c:formatCode>#,##0.00</c:formatCode>
                <c:ptCount val="3"/>
                <c:pt idx="0" formatCode="#,##0">
                  <c:v>1162400</c:v>
                </c:pt>
                <c:pt idx="1">
                  <c:v>62059.460000000006</c:v>
                </c:pt>
                <c:pt idx="2">
                  <c:v>1100340.54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E9-46FA-9377-E631B86A5A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6798239"/>
        <c:axId val="811131215"/>
      </c:barChart>
      <c:catAx>
        <c:axId val="59679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131215"/>
        <c:crosses val="autoZero"/>
        <c:auto val="1"/>
        <c:lblAlgn val="ctr"/>
        <c:lblOffset val="100"/>
        <c:noMultiLvlLbl val="0"/>
      </c:catAx>
      <c:valAx>
        <c:axId val="811131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798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b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ตารางสรุปแสดงการจัดสรร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CF-478E-A870-3D10944D21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CF-478E-A870-3D10944D21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CF-478E-A870-3D10944D21D2}"/>
              </c:ext>
            </c:extLst>
          </c:dPt>
          <c:dLbls>
            <c:dLbl>
              <c:idx val="1"/>
              <c:layout>
                <c:manualLayout>
                  <c:x val="3.2313130471596577E-2"/>
                  <c:y val="-5.4627390326209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CF-478E-A870-3D10944D21D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9CF-478E-A870-3D10944D2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Sheet2!$A$22:$A$24</c:f>
              <c:strCache>
                <c:ptCount val="3"/>
                <c:pt idx="0">
                  <c:v>งบคงคลัง</c:v>
                </c:pt>
                <c:pt idx="1">
                  <c:v> รายได้ </c:v>
                </c:pt>
                <c:pt idx="2">
                  <c:v> รายได้ เหลือจ่าย</c:v>
                </c:pt>
              </c:strCache>
            </c:strRef>
          </c:cat>
          <c:val>
            <c:numRef>
              <c:f>Sheet2!$B$22:$B$24</c:f>
              <c:numCache>
                <c:formatCode>#,##0</c:formatCode>
                <c:ptCount val="3"/>
                <c:pt idx="0" formatCode="_(* #,##0.00_);_(* \(#,##0.00\);_(* &quot;-&quot;??_);_(@_)">
                  <c:v>1760852</c:v>
                </c:pt>
                <c:pt idx="1">
                  <c:v>1162400</c:v>
                </c:pt>
                <c:pt idx="2" formatCode="_(* #,##0.00_);_(* \(#,##0.00\);_(* &quot;-&quot;??_);_(@_)">
                  <c:v>2563332.86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CF-478E-A870-3D10944D21D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0.44139</cdr:x>
      <cdr:y>0.47929</cdr:y>
    </cdr:from>
    <cdr:to>
      <cdr:x>0.67599</cdr:x>
      <cdr:y>0.5702</cdr:y>
    </cdr:to>
    <cdr:sp macro="" textlink="">
      <cdr:nvSpPr>
        <cdr:cNvPr id="8" name="Rectangle 7">
          <a:extLst xmlns:a="http://schemas.openxmlformats.org/drawingml/2006/main">
            <a:ext uri="{FF2B5EF4-FFF2-40B4-BE49-F238E27FC236}">
              <a16:creationId xmlns:a16="http://schemas.microsoft.com/office/drawing/2014/main" id="{C70767EB-44F7-C1F0-E9BF-D90B060793FA}"/>
            </a:ext>
          </a:extLst>
        </cdr:cNvPr>
        <cdr:cNvSpPr/>
      </cdr:nvSpPr>
      <cdr:spPr>
        <a:xfrm xmlns:a="http://schemas.openxmlformats.org/drawingml/2006/main">
          <a:off x="2580640" y="1981938"/>
          <a:ext cx="1371600" cy="37592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902,665.07</a:t>
          </a:r>
        </a:p>
      </cdr:txBody>
    </cdr:sp>
  </cdr:relSizeAnchor>
  <cdr:relSizeAnchor xmlns:cdr="http://schemas.openxmlformats.org/drawingml/2006/chartDrawing">
    <cdr:from>
      <cdr:x>0.4722</cdr:x>
      <cdr:y>0.61671</cdr:y>
    </cdr:from>
    <cdr:to>
      <cdr:x>0.73286</cdr:x>
      <cdr:y>0.71007</cdr:y>
    </cdr:to>
    <cdr:sp macro="" textlink="">
      <cdr:nvSpPr>
        <cdr:cNvPr id="10" name="Rectangle 9">
          <a:extLst xmlns:a="http://schemas.openxmlformats.org/drawingml/2006/main">
            <a:ext uri="{FF2B5EF4-FFF2-40B4-BE49-F238E27FC236}">
              <a16:creationId xmlns:a16="http://schemas.microsoft.com/office/drawing/2014/main" id="{4AB80378-6D0E-DF14-C9BA-B57412F7ACF9}"/>
            </a:ext>
          </a:extLst>
        </cdr:cNvPr>
        <cdr:cNvSpPr/>
      </cdr:nvSpPr>
      <cdr:spPr>
        <a:xfrm xmlns:a="http://schemas.openxmlformats.org/drawingml/2006/main">
          <a:off x="2760740" y="2550159"/>
          <a:ext cx="1524000" cy="386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360,069.42</a:t>
          </a:r>
        </a:p>
      </cdr:txBody>
    </cdr:sp>
  </cdr:relSizeAnchor>
  <cdr:relSizeAnchor xmlns:cdr="http://schemas.openxmlformats.org/drawingml/2006/chartDrawing">
    <cdr:from>
      <cdr:x>0.72054</cdr:x>
      <cdr:y>0.35381</cdr:y>
    </cdr:from>
    <cdr:to>
      <cdr:x>1</cdr:x>
      <cdr:y>0.47174</cdr:y>
    </cdr:to>
    <cdr:pic>
      <cdr:nvPicPr>
        <cdr:cNvPr id="11" name="chart">
          <a:extLst xmlns:a="http://schemas.openxmlformats.org/drawingml/2006/main">
            <a:ext uri="{FF2B5EF4-FFF2-40B4-BE49-F238E27FC236}">
              <a16:creationId xmlns:a16="http://schemas.microsoft.com/office/drawing/2014/main" id="{0CD014F1-F461-2ABA-EAEE-EF10AEF1BC1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212731" y="1463040"/>
          <a:ext cx="1633870" cy="48767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</cdr:pic>
  </cdr:relSizeAnchor>
  <cdr:relSizeAnchor xmlns:cdr="http://schemas.openxmlformats.org/drawingml/2006/chartDrawing">
    <cdr:from>
      <cdr:x>0.74974</cdr:x>
      <cdr:y>0.5</cdr:y>
    </cdr:from>
    <cdr:to>
      <cdr:x>1</cdr:x>
      <cdr:y>0.6548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78A79DC5-3A66-A86A-C2CA-3E0395411ED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4383434" y="2067560"/>
          <a:ext cx="1463167" cy="64013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chemeClr val="accent5">
              <a:lumMod val="60000"/>
              <a:lumOff val="40000"/>
            </a:schemeClr>
          </a:solidFill>
        </a:ln>
      </cdr:spPr>
    </cdr:pic>
  </cdr:relSizeAnchor>
  <cdr:relSizeAnchor xmlns:cdr="http://schemas.openxmlformats.org/drawingml/2006/chartDrawing">
    <cdr:from>
      <cdr:x>0.68989</cdr:x>
      <cdr:y>0.16462</cdr:y>
    </cdr:from>
    <cdr:to>
      <cdr:x>0.90261</cdr:x>
      <cdr:y>0.25603</cdr:y>
    </cdr:to>
    <cdr:pic>
      <cdr:nvPicPr>
        <cdr:cNvPr id="4" name="chart">
          <a:extLst xmlns:a="http://schemas.openxmlformats.org/drawingml/2006/main">
            <a:ext uri="{FF2B5EF4-FFF2-40B4-BE49-F238E27FC236}">
              <a16:creationId xmlns:a16="http://schemas.microsoft.com/office/drawing/2014/main" id="{1C6CB5C3-4B1A-0286-DC2E-CA899EBD9F0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033520" y="680720"/>
          <a:ext cx="1243692" cy="377985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</cdr:pic>
  </cdr:relSizeAnchor>
  <cdr:relSizeAnchor xmlns:cdr="http://schemas.openxmlformats.org/drawingml/2006/chartDrawing">
    <cdr:from>
      <cdr:x>0.38705</cdr:x>
      <cdr:y>0.25248</cdr:y>
    </cdr:from>
    <cdr:to>
      <cdr:x>0.61295</cdr:x>
      <cdr:y>0.37041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3E9CF46F-C420-E845-27F2-3AAB548AC3E7}"/>
            </a:ext>
          </a:extLst>
        </cdr:cNvPr>
        <cdr:cNvSpPr/>
      </cdr:nvSpPr>
      <cdr:spPr>
        <a:xfrm xmlns:a="http://schemas.openxmlformats.org/drawingml/2006/main">
          <a:off x="2262900" y="1044020"/>
          <a:ext cx="1320800" cy="4876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rPr>
            <a:t>49.44%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3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8938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27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103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66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7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4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9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8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th/photo/1583845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xfuel.com/en/free-photo-jyvyu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236DC6-E53B-9A2A-1D67-22FCEB364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59C50144-8DAE-2CB7-FB46-81C7F6C1E60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85117" y="1217856"/>
            <a:ext cx="5803512" cy="152490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รายงานผลการตั้งเบิกงบประมาณ</a:t>
            </a:r>
            <a:b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197B933-ACD1-F160-DB5A-5B4EA282C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lnSpcReduction="10000"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กองนโยบายและแผน </a:t>
            </a:r>
          </a:p>
          <a:p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วันที่ 31 มีนาคม 2567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04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4F815B39-3AE5-7186-74B1-5D8073436E97}"/>
              </a:ext>
            </a:extLst>
          </p:cNvPr>
          <p:cNvSpPr txBox="1"/>
          <p:nvPr/>
        </p:nvSpPr>
        <p:spPr>
          <a:xfrm>
            <a:off x="2070575" y="137902"/>
            <a:ext cx="3188693" cy="50276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th-TH" sz="26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ภาพรวมงบประมาณ พ.ศ. </a:t>
            </a:r>
            <a:r>
              <a:rPr lang="en-US" sz="26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A32BE0C4-1980-E7F9-E20D-797EA873B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55967"/>
              </p:ext>
            </p:extLst>
          </p:nvPr>
        </p:nvGraphicFramePr>
        <p:xfrm>
          <a:off x="6288021" y="543568"/>
          <a:ext cx="5725700" cy="166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8460">
                  <a:extLst>
                    <a:ext uri="{9D8B030D-6E8A-4147-A177-3AD203B41FA5}">
                      <a16:colId xmlns:a16="http://schemas.microsoft.com/office/drawing/2014/main" val="186077549"/>
                    </a:ext>
                  </a:extLst>
                </a:gridCol>
                <a:gridCol w="1548460">
                  <a:extLst>
                    <a:ext uri="{9D8B030D-6E8A-4147-A177-3AD203B41FA5}">
                      <a16:colId xmlns:a16="http://schemas.microsoft.com/office/drawing/2014/main" val="1023763159"/>
                    </a:ext>
                  </a:extLst>
                </a:gridCol>
                <a:gridCol w="1647372">
                  <a:extLst>
                    <a:ext uri="{9D8B030D-6E8A-4147-A177-3AD203B41FA5}">
                      <a16:colId xmlns:a16="http://schemas.microsoft.com/office/drawing/2014/main" val="972889027"/>
                    </a:ext>
                  </a:extLst>
                </a:gridCol>
                <a:gridCol w="981408">
                  <a:extLst>
                    <a:ext uri="{9D8B030D-6E8A-4147-A177-3AD203B41FA5}">
                      <a16:colId xmlns:a16="http://schemas.microsoft.com/office/drawing/2014/main" val="3918043925"/>
                    </a:ext>
                  </a:extLst>
                </a:gridCol>
              </a:tblGrid>
              <a:tr h="780620"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กิจกรรมทั้งหมด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</a:t>
                      </a: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865494"/>
                  </a:ext>
                </a:extLst>
              </a:tr>
              <a:tr h="6823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3200" b="1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353130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FFA7823-3A69-54AA-348A-F99F807CAA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159101"/>
              </p:ext>
            </p:extLst>
          </p:nvPr>
        </p:nvGraphicFramePr>
        <p:xfrm>
          <a:off x="6096000" y="2584410"/>
          <a:ext cx="5846601" cy="413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E3CD3EE-50B5-E913-AFEA-E6C2D4507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42129"/>
              </p:ext>
            </p:extLst>
          </p:nvPr>
        </p:nvGraphicFramePr>
        <p:xfrm>
          <a:off x="178279" y="3771392"/>
          <a:ext cx="5694202" cy="260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6">
                  <a:extLst>
                    <a:ext uri="{9D8B030D-6E8A-4147-A177-3AD203B41FA5}">
                      <a16:colId xmlns:a16="http://schemas.microsoft.com/office/drawing/2014/main" val="3657144332"/>
                    </a:ext>
                  </a:extLst>
                </a:gridCol>
                <a:gridCol w="1514160">
                  <a:extLst>
                    <a:ext uri="{9D8B030D-6E8A-4147-A177-3AD203B41FA5}">
                      <a16:colId xmlns:a16="http://schemas.microsoft.com/office/drawing/2014/main" val="2448782530"/>
                    </a:ext>
                  </a:extLst>
                </a:gridCol>
                <a:gridCol w="1201233">
                  <a:extLst>
                    <a:ext uri="{9D8B030D-6E8A-4147-A177-3AD203B41FA5}">
                      <a16:colId xmlns:a16="http://schemas.microsoft.com/office/drawing/2014/main" val="755295736"/>
                    </a:ext>
                  </a:extLst>
                </a:gridCol>
                <a:gridCol w="1359133">
                  <a:extLst>
                    <a:ext uri="{9D8B030D-6E8A-4147-A177-3AD203B41FA5}">
                      <a16:colId xmlns:a16="http://schemas.microsoft.com/office/drawing/2014/main" val="2433322982"/>
                    </a:ext>
                  </a:extLst>
                </a:gridCol>
              </a:tblGrid>
              <a:tr h="489746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แหล่งงบ 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จำนวน 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ตั้งเบิก 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คงเหลือ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86180848"/>
                  </a:ext>
                </a:extLst>
              </a:tr>
              <a:tr h="420808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งบคงคลัง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1,760,852.00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902,665.07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858,186.93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8994037"/>
                  </a:ext>
                </a:extLst>
              </a:tr>
              <a:tr h="448854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รายได้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1,162,400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360,069.42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02,330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6045113"/>
                  </a:ext>
                </a:extLst>
              </a:tr>
              <a:tr h="677802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รายได้ เหลือจ่าย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  2,563,332.86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1,193,667.14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92238265"/>
                  </a:ext>
                </a:extLst>
              </a:tr>
              <a:tr h="57132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รวม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5,486,584.86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2,712,734.49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2,854,184.65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1233855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E50D2CA-E7AA-C357-90AA-F094D7EFB4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097023"/>
              </p:ext>
            </p:extLst>
          </p:nvPr>
        </p:nvGraphicFramePr>
        <p:xfrm>
          <a:off x="406400" y="783630"/>
          <a:ext cx="5293359" cy="284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01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00164-DE32-3744-36CB-C896AF5B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31" y="408940"/>
            <a:ext cx="11184029" cy="6042660"/>
          </a:xfrm>
        </p:spPr>
        <p:txBody>
          <a:bodyPr>
            <a:normAutofit fontScale="92500" lnSpcReduction="10000"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งบคงคลัง   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ตั้งบประมาณ ที่กองแผน จำนวนณ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1,760,852.00 </a:t>
            </a:r>
            <a:r>
              <a:rPr lang="th-TH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และโอนไปยังหน่วยงานอื่น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902,665.07 </a:t>
            </a:r>
            <a:r>
              <a:rPr lang="th-TH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บาท คงเหลือ  ปัจจุบัน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1,033,546.93</a:t>
            </a:r>
            <a:r>
              <a:rPr lang="th-TH" sz="24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บาท  รายละเอียดดังนี้ 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โอนงบประมาณเงินคงคลังให้บัณฑิตมหาวิทยาลัย    จำนวน  136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466 บาท</a:t>
            </a:r>
            <a:endParaRPr lang="en-US" sz="28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โอนงบประมาณเงินคงคลังให้บัณฑิตมหาวิทยาลัย    จำนวน 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182</a:t>
            </a:r>
            <a:r>
              <a:rPr lang="en-US" sz="24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900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บาท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โอนงบประมาณเงินคงคลังให้งานอาคารและสถานที่  จำนวน  84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637  บาท </a:t>
            </a:r>
            <a:endParaRPr lang="th-TH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โอน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งบประมาณเงินคงคลังให้งานนิติกรซื้อครุภัณฑ์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 60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214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2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โอนไปกองกลางซื้อโทรศัพท์ 57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278.07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 </a:t>
            </a:r>
          </a:p>
          <a:p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โอนไปให้สระแก้วโครงการทหาร 175,360.00 บาท </a:t>
            </a:r>
          </a:p>
          <a:p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โอนงบไปยังงานอาคาร สำหรับจัดซื้ออุปกรณ์ บ้านพักรับรอง 5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810  บาท </a:t>
            </a:r>
          </a:p>
          <a:p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โอนงบประมาณไปยังโครงการจัดทำแผน 200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000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งบรายได้เหลือจ่าย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โอนงบไปยังงานกองกลาง สำหรับจัดซื้อครุภัณฑ์รถตู้สำหรับ สระแก้ว 1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45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000 บาท</a:t>
            </a:r>
            <a:endParaRPr lang="en-US" sz="28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ตั้งงบประมาณ กองแผน จำนวน 2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563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332.86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บาท </a:t>
            </a:r>
            <a:endParaRPr lang="en-US" sz="28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213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88BFB6-271E-5795-78AC-D00AE6B58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83897" y="557390"/>
            <a:ext cx="7795532" cy="5516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95335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655</TotalTime>
  <Words>258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TH SarabunPSK</vt:lpstr>
      <vt:lpstr>Trebuchet MS</vt:lpstr>
      <vt:lpstr>Wingdings 3</vt:lpstr>
      <vt:lpstr>Facet</vt:lpstr>
      <vt:lpstr>รายงานผลการตั้งเบิกงบประมาณ ปีงบประมาณ พ.ศ. 2567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รายงานผลการตั้งเบิกงบประมาณ ปีงบประมาณ พ.ศ. 2566</dc:title>
  <dc:creator>Nongluk Samana</dc:creator>
  <cp:lastModifiedBy>Netsarin Pimchan</cp:lastModifiedBy>
  <cp:revision>45</cp:revision>
  <dcterms:created xsi:type="dcterms:W3CDTF">2022-11-24T03:32:16Z</dcterms:created>
  <dcterms:modified xsi:type="dcterms:W3CDTF">2024-04-25T04:48:35Z</dcterms:modified>
</cp:coreProperties>
</file>